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4"/>
  </p:sldMasterIdLst>
  <p:notesMasterIdLst>
    <p:notesMasterId r:id="rId35"/>
  </p:notesMasterIdLst>
  <p:handoutMasterIdLst>
    <p:handoutMasterId r:id="rId36"/>
  </p:handoutMasterIdLst>
  <p:sldIdLst>
    <p:sldId id="256" r:id="rId5"/>
    <p:sldId id="400" r:id="rId6"/>
    <p:sldId id="389" r:id="rId7"/>
    <p:sldId id="397" r:id="rId8"/>
    <p:sldId id="369" r:id="rId9"/>
    <p:sldId id="366" r:id="rId10"/>
    <p:sldId id="370" r:id="rId11"/>
    <p:sldId id="398" r:id="rId12"/>
    <p:sldId id="371" r:id="rId13"/>
    <p:sldId id="399" r:id="rId14"/>
    <p:sldId id="388" r:id="rId15"/>
    <p:sldId id="373" r:id="rId16"/>
    <p:sldId id="377" r:id="rId17"/>
    <p:sldId id="376" r:id="rId18"/>
    <p:sldId id="378" r:id="rId19"/>
    <p:sldId id="379" r:id="rId20"/>
    <p:sldId id="382" r:id="rId21"/>
    <p:sldId id="383" r:id="rId22"/>
    <p:sldId id="384" r:id="rId23"/>
    <p:sldId id="385" r:id="rId24"/>
    <p:sldId id="390" r:id="rId25"/>
    <p:sldId id="381" r:id="rId26"/>
    <p:sldId id="387" r:id="rId27"/>
    <p:sldId id="391" r:id="rId28"/>
    <p:sldId id="392" r:id="rId29"/>
    <p:sldId id="393" r:id="rId30"/>
    <p:sldId id="394" r:id="rId31"/>
    <p:sldId id="395" r:id="rId32"/>
    <p:sldId id="396" r:id="rId33"/>
    <p:sldId id="267" r:id="rId34"/>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9FCFD"/>
    <a:srgbClr val="F7FBFB"/>
    <a:srgbClr val="FF3300"/>
    <a:srgbClr val="CC9900"/>
    <a:srgbClr val="C0C0C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94660"/>
  </p:normalViewPr>
  <p:slideViewPr>
    <p:cSldViewPr>
      <p:cViewPr varScale="1">
        <p:scale>
          <a:sx n="78" d="100"/>
          <a:sy n="78" d="100"/>
        </p:scale>
        <p:origin x="936"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6135" cy="49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85" tIns="46042" rIns="92085" bIns="46042" numCol="1" anchor="t" anchorCtr="0" compatLnSpc="1">
            <a:prstTxWarp prst="textNoShape">
              <a:avLst/>
            </a:prstTxWarp>
          </a:bodyPr>
          <a:lstStyle>
            <a:lvl1pPr defTabSz="921106" eaLnBrk="1" hangingPunct="1">
              <a:defRPr sz="1200">
                <a:latin typeface="Arial" charset="0"/>
              </a:defRPr>
            </a:lvl1pPr>
          </a:lstStyle>
          <a:p>
            <a:pPr>
              <a:defRPr/>
            </a:pPr>
            <a:endParaRPr lang="en-US" altLang="ja-JP"/>
          </a:p>
        </p:txBody>
      </p:sp>
      <p:sp>
        <p:nvSpPr>
          <p:cNvPr id="66563" name="Rectangle 3"/>
          <p:cNvSpPr>
            <a:spLocks noGrp="1" noChangeArrowheads="1"/>
          </p:cNvSpPr>
          <p:nvPr>
            <p:ph type="dt" sz="quarter" idx="1"/>
          </p:nvPr>
        </p:nvSpPr>
        <p:spPr bwMode="auto">
          <a:xfrm>
            <a:off x="3849954" y="0"/>
            <a:ext cx="2946135" cy="49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85" tIns="46042" rIns="92085" bIns="46042" numCol="1" anchor="t" anchorCtr="0" compatLnSpc="1">
            <a:prstTxWarp prst="textNoShape">
              <a:avLst/>
            </a:prstTxWarp>
          </a:bodyPr>
          <a:lstStyle>
            <a:lvl1pPr algn="r" defTabSz="921106" eaLnBrk="1" hangingPunct="1">
              <a:defRPr sz="1200">
                <a:latin typeface="Arial" charset="0"/>
              </a:defRPr>
            </a:lvl1pPr>
          </a:lstStyle>
          <a:p>
            <a:pPr>
              <a:defRPr/>
            </a:pPr>
            <a:endParaRPr lang="en-US" altLang="ja-JP"/>
          </a:p>
        </p:txBody>
      </p:sp>
      <p:sp>
        <p:nvSpPr>
          <p:cNvPr id="66564" name="Rectangle 4"/>
          <p:cNvSpPr>
            <a:spLocks noGrp="1" noChangeArrowheads="1"/>
          </p:cNvSpPr>
          <p:nvPr>
            <p:ph type="ftr" sz="quarter" idx="2"/>
          </p:nvPr>
        </p:nvSpPr>
        <p:spPr bwMode="auto">
          <a:xfrm>
            <a:off x="0" y="9428800"/>
            <a:ext cx="2946135" cy="49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85" tIns="46042" rIns="92085" bIns="46042" numCol="1" anchor="b" anchorCtr="0" compatLnSpc="1">
            <a:prstTxWarp prst="textNoShape">
              <a:avLst/>
            </a:prstTxWarp>
          </a:bodyPr>
          <a:lstStyle>
            <a:lvl1pPr defTabSz="921106" eaLnBrk="1" hangingPunct="1">
              <a:defRPr sz="1200">
                <a:latin typeface="Arial" charset="0"/>
              </a:defRPr>
            </a:lvl1pPr>
          </a:lstStyle>
          <a:p>
            <a:pPr>
              <a:defRPr/>
            </a:pPr>
            <a:endParaRPr lang="en-US" altLang="ja-JP"/>
          </a:p>
        </p:txBody>
      </p:sp>
      <p:sp>
        <p:nvSpPr>
          <p:cNvPr id="66565" name="Rectangle 5"/>
          <p:cNvSpPr>
            <a:spLocks noGrp="1" noChangeArrowheads="1"/>
          </p:cNvSpPr>
          <p:nvPr>
            <p:ph type="sldNum" sz="quarter" idx="3"/>
          </p:nvPr>
        </p:nvSpPr>
        <p:spPr bwMode="auto">
          <a:xfrm>
            <a:off x="3849954" y="9428800"/>
            <a:ext cx="2946135" cy="49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85" tIns="46042" rIns="92085" bIns="46042" numCol="1" anchor="b" anchorCtr="0" compatLnSpc="1">
            <a:prstTxWarp prst="textNoShape">
              <a:avLst/>
            </a:prstTxWarp>
          </a:bodyPr>
          <a:lstStyle>
            <a:lvl1pPr algn="r" defTabSz="921106" eaLnBrk="1" hangingPunct="1">
              <a:defRPr sz="1200"/>
            </a:lvl1pPr>
          </a:lstStyle>
          <a:p>
            <a:pPr>
              <a:defRPr/>
            </a:pPr>
            <a:fld id="{3767D854-25ED-421F-BAE2-BACD3AFD7645}" type="slidenum">
              <a:rPr lang="en-US" altLang="ja-JP"/>
              <a:pPr>
                <a:defRPr/>
              </a:pPr>
              <a:t>‹#›</a:t>
            </a:fld>
            <a:endParaRPr lang="en-US" altLang="ja-JP"/>
          </a:p>
        </p:txBody>
      </p:sp>
    </p:spTree>
    <p:extLst>
      <p:ext uri="{BB962C8B-B14F-4D97-AF65-F5344CB8AC3E}">
        <p14:creationId xmlns:p14="http://schemas.microsoft.com/office/powerpoint/2010/main" val="2316497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135" cy="49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85" tIns="46042" rIns="92085" bIns="46042" numCol="1" anchor="t" anchorCtr="0" compatLnSpc="1">
            <a:prstTxWarp prst="textNoShape">
              <a:avLst/>
            </a:prstTxWarp>
          </a:bodyPr>
          <a:lstStyle>
            <a:lvl1pPr defTabSz="921106" eaLnBrk="1" hangingPunct="1">
              <a:defRPr sz="1200">
                <a:latin typeface="Arial" charset="0"/>
              </a:defRPr>
            </a:lvl1pPr>
          </a:lstStyle>
          <a:p>
            <a:pPr>
              <a:defRPr/>
            </a:pPr>
            <a:endParaRPr lang="en-US" altLang="ja-JP"/>
          </a:p>
        </p:txBody>
      </p:sp>
      <p:sp>
        <p:nvSpPr>
          <p:cNvPr id="3075" name="Rectangle 3"/>
          <p:cNvSpPr>
            <a:spLocks noGrp="1" noChangeArrowheads="1"/>
          </p:cNvSpPr>
          <p:nvPr>
            <p:ph type="dt" idx="1"/>
          </p:nvPr>
        </p:nvSpPr>
        <p:spPr bwMode="auto">
          <a:xfrm>
            <a:off x="3849954" y="0"/>
            <a:ext cx="2946135" cy="49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85" tIns="46042" rIns="92085" bIns="46042" numCol="1" anchor="t" anchorCtr="0" compatLnSpc="1">
            <a:prstTxWarp prst="textNoShape">
              <a:avLst/>
            </a:prstTxWarp>
          </a:bodyPr>
          <a:lstStyle>
            <a:lvl1pPr algn="r" defTabSz="921106" eaLnBrk="1" hangingPunct="1">
              <a:defRPr sz="1200">
                <a:latin typeface="Arial" charset="0"/>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15988" y="742950"/>
            <a:ext cx="4965700"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8658" y="4715193"/>
            <a:ext cx="5440360" cy="4467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85" tIns="46042" rIns="92085" bIns="4604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0" y="9428800"/>
            <a:ext cx="2946135" cy="49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85" tIns="46042" rIns="92085" bIns="46042" numCol="1" anchor="b" anchorCtr="0" compatLnSpc="1">
            <a:prstTxWarp prst="textNoShape">
              <a:avLst/>
            </a:prstTxWarp>
          </a:bodyPr>
          <a:lstStyle>
            <a:lvl1pPr defTabSz="921106" eaLnBrk="1" hangingPunct="1">
              <a:defRPr sz="1200">
                <a:latin typeface="Arial" charset="0"/>
              </a:defRPr>
            </a:lvl1pPr>
          </a:lstStyle>
          <a:p>
            <a:pPr>
              <a:defRPr/>
            </a:pPr>
            <a:endParaRPr lang="en-US" altLang="ja-JP"/>
          </a:p>
        </p:txBody>
      </p:sp>
      <p:sp>
        <p:nvSpPr>
          <p:cNvPr id="3079" name="Rectangle 7"/>
          <p:cNvSpPr>
            <a:spLocks noGrp="1" noChangeArrowheads="1"/>
          </p:cNvSpPr>
          <p:nvPr>
            <p:ph type="sldNum" sz="quarter" idx="5"/>
          </p:nvPr>
        </p:nvSpPr>
        <p:spPr bwMode="auto">
          <a:xfrm>
            <a:off x="3849954" y="9428800"/>
            <a:ext cx="2946135" cy="49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85" tIns="46042" rIns="92085" bIns="46042" numCol="1" anchor="b" anchorCtr="0" compatLnSpc="1">
            <a:prstTxWarp prst="textNoShape">
              <a:avLst/>
            </a:prstTxWarp>
          </a:bodyPr>
          <a:lstStyle>
            <a:lvl1pPr algn="r" defTabSz="921106" eaLnBrk="1" hangingPunct="1">
              <a:defRPr sz="1200"/>
            </a:lvl1pPr>
          </a:lstStyle>
          <a:p>
            <a:pPr>
              <a:defRPr/>
            </a:pPr>
            <a:fld id="{BE123FE2-3B8B-4CC4-80C2-FC205C7CBBE7}" type="slidenum">
              <a:rPr lang="en-US" altLang="ja-JP"/>
              <a:pPr>
                <a:defRPr/>
              </a:pPr>
              <a:t>‹#›</a:t>
            </a:fld>
            <a:endParaRPr lang="en-US" altLang="ja-JP"/>
          </a:p>
        </p:txBody>
      </p:sp>
    </p:spTree>
    <p:extLst>
      <p:ext uri="{BB962C8B-B14F-4D97-AF65-F5344CB8AC3E}">
        <p14:creationId xmlns:p14="http://schemas.microsoft.com/office/powerpoint/2010/main" val="557730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21106">
              <a:spcBef>
                <a:spcPct val="30000"/>
              </a:spcBef>
              <a:defRPr kumimoji="1" sz="1200">
                <a:solidFill>
                  <a:schemeClr val="tx1"/>
                </a:solidFill>
                <a:latin typeface="Arial" charset="0"/>
                <a:ea typeface="ＭＳ Ｐ明朝" pitchFamily="18" charset="-128"/>
              </a:defRPr>
            </a:lvl1pPr>
            <a:lvl2pPr marL="741958" indent="-285369" defTabSz="921106">
              <a:spcBef>
                <a:spcPct val="30000"/>
              </a:spcBef>
              <a:defRPr kumimoji="1" sz="1200">
                <a:solidFill>
                  <a:schemeClr val="tx1"/>
                </a:solidFill>
                <a:latin typeface="Arial" charset="0"/>
                <a:ea typeface="ＭＳ Ｐ明朝" pitchFamily="18" charset="-128"/>
              </a:defRPr>
            </a:lvl2pPr>
            <a:lvl3pPr marL="1141473" indent="-228295" defTabSz="921106">
              <a:spcBef>
                <a:spcPct val="30000"/>
              </a:spcBef>
              <a:defRPr kumimoji="1" sz="1200">
                <a:solidFill>
                  <a:schemeClr val="tx1"/>
                </a:solidFill>
                <a:latin typeface="Arial" charset="0"/>
                <a:ea typeface="ＭＳ Ｐ明朝" pitchFamily="18" charset="-128"/>
              </a:defRPr>
            </a:lvl3pPr>
            <a:lvl4pPr marL="1598063" indent="-228295" defTabSz="921106">
              <a:spcBef>
                <a:spcPct val="30000"/>
              </a:spcBef>
              <a:defRPr kumimoji="1" sz="1200">
                <a:solidFill>
                  <a:schemeClr val="tx1"/>
                </a:solidFill>
                <a:latin typeface="Arial" charset="0"/>
                <a:ea typeface="ＭＳ Ｐ明朝" pitchFamily="18" charset="-128"/>
              </a:defRPr>
            </a:lvl4pPr>
            <a:lvl5pPr marL="2054653" indent="-228295" defTabSz="921106">
              <a:spcBef>
                <a:spcPct val="30000"/>
              </a:spcBef>
              <a:defRPr kumimoji="1" sz="1200">
                <a:solidFill>
                  <a:schemeClr val="tx1"/>
                </a:solidFill>
                <a:latin typeface="Arial" charset="0"/>
                <a:ea typeface="ＭＳ Ｐ明朝" pitchFamily="18" charset="-128"/>
              </a:defRPr>
            </a:lvl5pPr>
            <a:lvl6pPr marL="2511241" indent="-228295" defTabSz="921106"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67831" indent="-228295" defTabSz="921106"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4421" indent="-228295" defTabSz="921106"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1010" indent="-228295" defTabSz="921106"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spcBef>
                <a:spcPct val="0"/>
              </a:spcBef>
            </a:pPr>
            <a:fld id="{B644B05C-7E4A-49F7-A939-E568F242BF75}" type="slidenum">
              <a:rPr lang="en-US" altLang="ja-JP" smtClean="0">
                <a:ea typeface="ＭＳ Ｐゴシック" pitchFamily="50" charset="-128"/>
              </a:rPr>
              <a:pPr>
                <a:spcBef>
                  <a:spcPct val="0"/>
                </a:spcBef>
              </a:pPr>
              <a:t>1</a:t>
            </a:fld>
            <a:endParaRPr lang="en-US" altLang="ja-JP">
              <a:ea typeface="ＭＳ Ｐゴシック" pitchFamily="50"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7135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1106">
              <a:spcBef>
                <a:spcPct val="30000"/>
              </a:spcBef>
              <a:defRPr kumimoji="1" sz="1200">
                <a:solidFill>
                  <a:schemeClr val="tx1"/>
                </a:solidFill>
                <a:latin typeface="Arial" charset="0"/>
                <a:ea typeface="ＭＳ Ｐ明朝" pitchFamily="18" charset="-128"/>
              </a:defRPr>
            </a:lvl1pPr>
            <a:lvl2pPr marL="741958" indent="-285369" defTabSz="921106">
              <a:spcBef>
                <a:spcPct val="30000"/>
              </a:spcBef>
              <a:defRPr kumimoji="1" sz="1200">
                <a:solidFill>
                  <a:schemeClr val="tx1"/>
                </a:solidFill>
                <a:latin typeface="Arial" charset="0"/>
                <a:ea typeface="ＭＳ Ｐ明朝" pitchFamily="18" charset="-128"/>
              </a:defRPr>
            </a:lvl2pPr>
            <a:lvl3pPr marL="1141473" indent="-228295" defTabSz="921106">
              <a:spcBef>
                <a:spcPct val="30000"/>
              </a:spcBef>
              <a:defRPr kumimoji="1" sz="1200">
                <a:solidFill>
                  <a:schemeClr val="tx1"/>
                </a:solidFill>
                <a:latin typeface="Arial" charset="0"/>
                <a:ea typeface="ＭＳ Ｐ明朝" pitchFamily="18" charset="-128"/>
              </a:defRPr>
            </a:lvl3pPr>
            <a:lvl4pPr marL="1598063" indent="-228295" defTabSz="921106">
              <a:spcBef>
                <a:spcPct val="30000"/>
              </a:spcBef>
              <a:defRPr kumimoji="1" sz="1200">
                <a:solidFill>
                  <a:schemeClr val="tx1"/>
                </a:solidFill>
                <a:latin typeface="Arial" charset="0"/>
                <a:ea typeface="ＭＳ Ｐ明朝" pitchFamily="18" charset="-128"/>
              </a:defRPr>
            </a:lvl4pPr>
            <a:lvl5pPr marL="2054653" indent="-228295" defTabSz="921106">
              <a:spcBef>
                <a:spcPct val="30000"/>
              </a:spcBef>
              <a:defRPr kumimoji="1" sz="1200">
                <a:solidFill>
                  <a:schemeClr val="tx1"/>
                </a:solidFill>
                <a:latin typeface="Arial" charset="0"/>
                <a:ea typeface="ＭＳ Ｐ明朝" pitchFamily="18" charset="-128"/>
              </a:defRPr>
            </a:lvl5pPr>
            <a:lvl6pPr marL="2511241" indent="-228295" defTabSz="921106"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67831" indent="-228295" defTabSz="921106"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4421" indent="-228295" defTabSz="921106"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1010" indent="-228295" defTabSz="921106"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spcBef>
                <a:spcPct val="0"/>
              </a:spcBef>
            </a:pPr>
            <a:fld id="{0F7AD49C-5CE2-4AD7-8801-5E37421A992C}" type="slidenum">
              <a:rPr lang="en-US" altLang="ja-JP" smtClean="0">
                <a:ea typeface="ＭＳ Ｐゴシック" pitchFamily="50" charset="-128"/>
              </a:rPr>
              <a:pPr>
                <a:spcBef>
                  <a:spcPct val="0"/>
                </a:spcBef>
              </a:pPr>
              <a:t>30</a:t>
            </a:fld>
            <a:endParaRPr lang="en-US" altLang="ja-JP">
              <a:ea typeface="ＭＳ Ｐゴシック" pitchFamily="50" charset="-128"/>
            </a:endParaRPr>
          </a:p>
        </p:txBody>
      </p:sp>
      <p:sp>
        <p:nvSpPr>
          <p:cNvPr id="57347" name="スライド イメージ プレースホルダ 1"/>
          <p:cNvSpPr>
            <a:spLocks noGrp="1" noRot="1" noChangeAspect="1" noTextEdit="1"/>
          </p:cNvSpPr>
          <p:nvPr>
            <p:ph type="sldImg"/>
          </p:nvPr>
        </p:nvSpPr>
        <p:spPr>
          <a:xfrm>
            <a:off x="915988" y="742950"/>
            <a:ext cx="4965700" cy="3725863"/>
          </a:xfrm>
          <a:ln/>
        </p:spPr>
      </p:sp>
      <p:sp>
        <p:nvSpPr>
          <p:cNvPr id="57348" name="ノート プレースホルダ 2"/>
          <p:cNvSpPr>
            <a:spLocks noGrp="1"/>
          </p:cNvSpPr>
          <p:nvPr>
            <p:ph type="body" idx="1"/>
          </p:nvPr>
        </p:nvSpPr>
        <p:spPr>
          <a:noFill/>
        </p:spPr>
        <p:txBody>
          <a:bodyPr/>
          <a:lstStyle/>
          <a:p>
            <a:pPr eaLnBrk="1" hangingPunct="1"/>
            <a:r>
              <a:rPr lang="en-US" altLang="ja-JP" sz="1600"/>
              <a:t>Thank you very much for your attention to my presentation. Do you have any questions?</a:t>
            </a:r>
          </a:p>
        </p:txBody>
      </p:sp>
      <p:sp>
        <p:nvSpPr>
          <p:cNvPr id="57349" name="スライド番号プレースホルダ 3"/>
          <p:cNvSpPr txBox="1">
            <a:spLocks noGrp="1"/>
          </p:cNvSpPr>
          <p:nvPr/>
        </p:nvSpPr>
        <p:spPr bwMode="auto">
          <a:xfrm>
            <a:off x="3849954" y="9428800"/>
            <a:ext cx="2946135" cy="496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85" tIns="46042" rIns="92085" bIns="46042" anchor="b"/>
          <a:lstStyle>
            <a:lvl1pPr defTabSz="922338">
              <a:spcBef>
                <a:spcPct val="30000"/>
              </a:spcBef>
              <a:defRPr kumimoji="1" sz="1200">
                <a:solidFill>
                  <a:schemeClr val="tx1"/>
                </a:solidFill>
                <a:latin typeface="Arial" charset="0"/>
                <a:ea typeface="ＭＳ Ｐ明朝" pitchFamily="18" charset="-128"/>
              </a:defRPr>
            </a:lvl1pPr>
            <a:lvl2pPr marL="749300" indent="-288925" defTabSz="922338">
              <a:spcBef>
                <a:spcPct val="30000"/>
              </a:spcBef>
              <a:defRPr kumimoji="1" sz="1200">
                <a:solidFill>
                  <a:schemeClr val="tx1"/>
                </a:solidFill>
                <a:latin typeface="Arial" charset="0"/>
                <a:ea typeface="ＭＳ Ｐ明朝" pitchFamily="18" charset="-128"/>
              </a:defRPr>
            </a:lvl2pPr>
            <a:lvl3pPr marL="1152525" indent="-230188" defTabSz="922338">
              <a:spcBef>
                <a:spcPct val="30000"/>
              </a:spcBef>
              <a:defRPr kumimoji="1" sz="1200">
                <a:solidFill>
                  <a:schemeClr val="tx1"/>
                </a:solidFill>
                <a:latin typeface="Arial" charset="0"/>
                <a:ea typeface="ＭＳ Ｐ明朝" pitchFamily="18" charset="-128"/>
              </a:defRPr>
            </a:lvl3pPr>
            <a:lvl4pPr marL="1612900" indent="-230188" defTabSz="922338">
              <a:spcBef>
                <a:spcPct val="30000"/>
              </a:spcBef>
              <a:defRPr kumimoji="1" sz="1200">
                <a:solidFill>
                  <a:schemeClr val="tx1"/>
                </a:solidFill>
                <a:latin typeface="Arial" charset="0"/>
                <a:ea typeface="ＭＳ Ｐ明朝" pitchFamily="18" charset="-128"/>
              </a:defRPr>
            </a:lvl4pPr>
            <a:lvl5pPr marL="2074863" indent="-230188" defTabSz="922338">
              <a:spcBef>
                <a:spcPct val="30000"/>
              </a:spcBef>
              <a:defRPr kumimoji="1" sz="1200">
                <a:solidFill>
                  <a:schemeClr val="tx1"/>
                </a:solidFill>
                <a:latin typeface="Arial" charset="0"/>
                <a:ea typeface="ＭＳ Ｐ明朝" pitchFamily="18" charset="-128"/>
              </a:defRPr>
            </a:lvl5pPr>
            <a:lvl6pPr marL="25320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892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464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9036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D8663E08-75D0-4ED7-854C-F9620FD25A68}" type="slidenum">
              <a:rPr lang="en-US" altLang="ja-JP">
                <a:latin typeface="Calibri" pitchFamily="34" charset="0"/>
                <a:ea typeface="ＭＳ Ｐゴシック" pitchFamily="50" charset="-128"/>
              </a:rPr>
              <a:pPr algn="r" eaLnBrk="1" hangingPunct="1">
                <a:spcBef>
                  <a:spcPct val="0"/>
                </a:spcBef>
              </a:pPr>
              <a:t>30</a:t>
            </a:fld>
            <a:endParaRPr lang="en-US" altLang="ja-JP">
              <a:latin typeface="Calibri" pitchFamily="34" charset="0"/>
              <a:ea typeface="ＭＳ Ｐゴシック" pitchFamily="50" charset="-128"/>
            </a:endParaRPr>
          </a:p>
        </p:txBody>
      </p:sp>
    </p:spTree>
    <p:extLst>
      <p:ext uri="{BB962C8B-B14F-4D97-AF65-F5344CB8AC3E}">
        <p14:creationId xmlns:p14="http://schemas.microsoft.com/office/powerpoint/2010/main" val="3367303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2" descr="C:\Users\yamaguchi-k\Documents\#TXd_仮置き（ＤＬ用）\JPA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395288"/>
            <a:ext cx="1584325"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11"/>
          <p:cNvSpPr/>
          <p:nvPr/>
        </p:nvSpPr>
        <p:spPr>
          <a:xfrm>
            <a:off x="0" y="0"/>
            <a:ext cx="9144000" cy="265113"/>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FFFFFF"/>
              </a:solidFill>
            </a:endParaRPr>
          </a:p>
        </p:txBody>
      </p:sp>
      <p:sp>
        <p:nvSpPr>
          <p:cNvPr id="3074" name="Rectangle 2"/>
          <p:cNvSpPr>
            <a:spLocks noGrp="1" noChangeArrowheads="1"/>
          </p:cNvSpPr>
          <p:nvPr>
            <p:ph type="ctrTitle"/>
          </p:nvPr>
        </p:nvSpPr>
        <p:spPr>
          <a:xfrm>
            <a:off x="633046" y="1989139"/>
            <a:ext cx="7174523" cy="1470025"/>
          </a:xfrm>
        </p:spPr>
        <p:txBody>
          <a:bodyPr/>
          <a:lstStyle>
            <a:lvl1pPr>
              <a:defRPr baseline="0"/>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266092" y="3886200"/>
            <a:ext cx="5908431" cy="1752600"/>
          </a:xfrm>
        </p:spPr>
        <p:txBody>
          <a:bodyPr/>
          <a:lstStyle>
            <a:lvl1pPr marL="0" indent="0" algn="ctr">
              <a:buFontTx/>
              <a:buNone/>
              <a:defRPr baseline="0"/>
            </a:lvl1pPr>
          </a:lstStyle>
          <a:p>
            <a:r>
              <a:rPr lang="ja-JP" altLang="en-US"/>
              <a:t>マスター サブタイトルの書式設定</a:t>
            </a:r>
            <a:endParaRPr lang="ja-JP" altLang="en-US" dirty="0"/>
          </a:p>
        </p:txBody>
      </p:sp>
      <p:sp>
        <p:nvSpPr>
          <p:cNvPr id="6" name="日付プレースホルダー 1"/>
          <p:cNvSpPr>
            <a:spLocks noGrp="1"/>
          </p:cNvSpPr>
          <p:nvPr>
            <p:ph type="dt" sz="half" idx="10"/>
          </p:nvPr>
        </p:nvSpPr>
        <p:spPr/>
        <p:txBody>
          <a:bodyPr/>
          <a:lstStyle>
            <a:lvl1pPr>
              <a:defRPr/>
            </a:lvl1pPr>
          </a:lstStyle>
          <a:p>
            <a:pPr>
              <a:defRPr/>
            </a:pPr>
            <a:endParaRPr lang="en-US" altLang="ja-JP"/>
          </a:p>
        </p:txBody>
      </p:sp>
      <p:sp>
        <p:nvSpPr>
          <p:cNvPr id="7" name="フッター プレースホルダー 2"/>
          <p:cNvSpPr>
            <a:spLocks noGrp="1"/>
          </p:cNvSpPr>
          <p:nvPr>
            <p:ph type="ftr" sz="quarter" idx="11"/>
          </p:nvPr>
        </p:nvSpPr>
        <p:spPr/>
        <p:txBody>
          <a:bodyPr/>
          <a:lstStyle>
            <a:lvl1pPr>
              <a:defRPr/>
            </a:lvl1pPr>
          </a:lstStyle>
          <a:p>
            <a:pPr>
              <a:defRPr/>
            </a:pPr>
            <a:r>
              <a:rPr lang="en-US" altLang="ja-JP" dirty="0"/>
              <a:t>AIPLA Annual Meeting</a:t>
            </a:r>
            <a:r>
              <a:rPr lang="ja-JP" altLang="en-US" dirty="0"/>
              <a:t>　</a:t>
            </a:r>
            <a:r>
              <a:rPr lang="en-US" altLang="ja-JP" dirty="0"/>
              <a:t>2017</a:t>
            </a:r>
          </a:p>
        </p:txBody>
      </p:sp>
      <p:sp>
        <p:nvSpPr>
          <p:cNvPr id="8" name="スライド番号プレースホルダー 8"/>
          <p:cNvSpPr>
            <a:spLocks noGrp="1"/>
          </p:cNvSpPr>
          <p:nvPr>
            <p:ph type="sldNum" sz="quarter" idx="12"/>
          </p:nvPr>
        </p:nvSpPr>
        <p:spPr/>
        <p:txBody>
          <a:bodyPr/>
          <a:lstStyle>
            <a:lvl1pPr>
              <a:defRPr/>
            </a:lvl1pPr>
          </a:lstStyle>
          <a:p>
            <a:pPr>
              <a:defRPr/>
            </a:pPr>
            <a:fld id="{822387AF-53AC-4ADD-9B84-FFD9BDFA5A9A}" type="slidenum">
              <a:rPr lang="en-US" altLang="ja-JP" smtClean="0"/>
              <a:pPr>
                <a:defRPr/>
              </a:pPr>
              <a:t>‹#›</a:t>
            </a:fld>
            <a:endParaRPr lang="en-US" altLang="ja-JP"/>
          </a:p>
        </p:txBody>
      </p:sp>
    </p:spTree>
    <p:extLst>
      <p:ext uri="{BB962C8B-B14F-4D97-AF65-F5344CB8AC3E}">
        <p14:creationId xmlns:p14="http://schemas.microsoft.com/office/powerpoint/2010/main" val="64930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Rounded Rectangle 11"/>
          <p:cNvSpPr/>
          <p:nvPr/>
        </p:nvSpPr>
        <p:spPr>
          <a:xfrm>
            <a:off x="0" y="0"/>
            <a:ext cx="9144000" cy="265113"/>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FFFFFF"/>
              </a:solidFill>
            </a:endParaRPr>
          </a:p>
        </p:txBody>
      </p:sp>
      <p:pic>
        <p:nvPicPr>
          <p:cNvPr id="5" name="Picture 2" descr="C:\Users\yamaguchi-k\Documents\#TXd_仮置き（ＤＬ用）\JPA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8163" y="6264275"/>
            <a:ext cx="83978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a:xfrm>
            <a:off x="457200" y="1600200"/>
            <a:ext cx="8229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9"/>
          <p:cNvSpPr>
            <a:spLocks noGrp="1"/>
          </p:cNvSpPr>
          <p:nvPr>
            <p:ph type="ftr" sz="quarter" idx="10"/>
          </p:nvPr>
        </p:nvSpPr>
        <p:spPr/>
        <p:txBody>
          <a:bodyPr/>
          <a:lstStyle>
            <a:lvl1pPr>
              <a:defRPr/>
            </a:lvl1p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
        <p:nvSpPr>
          <p:cNvPr id="7" name="スライド番号プレースホルダー 10"/>
          <p:cNvSpPr>
            <a:spLocks noGrp="1"/>
          </p:cNvSpPr>
          <p:nvPr>
            <p:ph type="sldNum" sz="quarter" idx="11"/>
          </p:nvPr>
        </p:nvSpPr>
        <p:spPr>
          <a:xfrm>
            <a:off x="457200" y="6245225"/>
            <a:ext cx="2133600" cy="476250"/>
          </a:xfrm>
        </p:spPr>
        <p:txBody>
          <a:bodyPr/>
          <a:lstStyle>
            <a:lvl1pPr algn="l">
              <a:defRPr b="0" smtClean="0"/>
            </a:lvl1pPr>
          </a:lstStyle>
          <a:p>
            <a:pPr>
              <a:defRPr/>
            </a:pPr>
            <a:fld id="{6015062F-F945-4B81-B86B-E59429EF996C}" type="slidenum">
              <a:rPr lang="en-US" altLang="ja-JP" smtClean="0"/>
              <a:pPr>
                <a:defRPr/>
              </a:pPr>
              <a:t>‹#›</a:t>
            </a:fld>
            <a:endParaRPr lang="en-US" altLang="ja-JP"/>
          </a:p>
        </p:txBody>
      </p:sp>
    </p:spTree>
    <p:extLst>
      <p:ext uri="{BB962C8B-B14F-4D97-AF65-F5344CB8AC3E}">
        <p14:creationId xmlns:p14="http://schemas.microsoft.com/office/powerpoint/2010/main" val="61583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見出し01">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311054"/>
            <a:ext cx="8229600" cy="1143000"/>
          </a:xfrm>
        </p:spPr>
        <p:txBody>
          <a:bodyPr/>
          <a:lstStyle/>
          <a:p>
            <a:r>
              <a:rPr kumimoji="1" lang="ja-JP" altLang="en-US" dirty="0"/>
              <a:t>マスター タイトルの書式設定</a:t>
            </a:r>
          </a:p>
        </p:txBody>
      </p:sp>
      <p:sp>
        <p:nvSpPr>
          <p:cNvPr id="3" name="フッター プレースホルダー 2"/>
          <p:cNvSpPr>
            <a:spLocks noGrp="1"/>
          </p:cNvSpPr>
          <p:nvPr>
            <p:ph type="ftr" sz="quarter" idx="10"/>
          </p:nvPr>
        </p:nvSpPr>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
        <p:nvSpPr>
          <p:cNvPr id="7" name="Rounded Rectangle 11"/>
          <p:cNvSpPr/>
          <p:nvPr userDrawn="1"/>
        </p:nvSpPr>
        <p:spPr>
          <a:xfrm>
            <a:off x="0" y="0"/>
            <a:ext cx="9144000" cy="265113"/>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FFFFFF"/>
              </a:solidFill>
            </a:endParaRPr>
          </a:p>
        </p:txBody>
      </p:sp>
      <p:sp>
        <p:nvSpPr>
          <p:cNvPr id="8" name="スライド番号プレースホルダー 10">
            <a:extLst>
              <a:ext uri="{FF2B5EF4-FFF2-40B4-BE49-F238E27FC236}">
                <a16:creationId xmlns:a16="http://schemas.microsoft.com/office/drawing/2014/main" id="{4382471A-89B7-4324-90E9-2CDF0530DC4E}"/>
              </a:ext>
            </a:extLst>
          </p:cNvPr>
          <p:cNvSpPr txBox="1">
            <a:spLocks/>
          </p:cNvSpPr>
          <p:nvPr userDrawn="1"/>
        </p:nvSpPr>
        <p:spPr bwMode="auto">
          <a:xfrm>
            <a:off x="457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defPPr>
              <a:defRPr lang="ja-JP"/>
            </a:defPPr>
            <a:lvl1pPr algn="l" rtl="0" eaLnBrk="0" fontAlgn="base" hangingPunct="0">
              <a:spcBef>
                <a:spcPct val="0"/>
              </a:spcBef>
              <a:spcAft>
                <a:spcPct val="0"/>
              </a:spcAft>
              <a:defRPr kumimoji="1" sz="1400" b="0" kern="1200" baseline="0" smtClean="0">
                <a:solidFill>
                  <a:srgbClr val="000000"/>
                </a:solidFill>
                <a:latin typeface="Arial"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fld id="{6015062F-F945-4B81-B86B-E59429EF996C}" type="slidenum">
              <a:rPr lang="en-US" altLang="ja-JP" smtClean="0"/>
              <a:pPr>
                <a:defRPr/>
              </a:pPr>
              <a:t>‹#›</a:t>
            </a:fld>
            <a:endParaRPr lang="en-US" altLang="ja-JP" dirty="0"/>
          </a:p>
        </p:txBody>
      </p:sp>
      <p:pic>
        <p:nvPicPr>
          <p:cNvPr id="9" name="Picture 2" descr="C:\Users\yamaguchi-k\Documents\#TXd_仮置き（ＤＬ用）\JPAA.jpg">
            <a:extLst>
              <a:ext uri="{FF2B5EF4-FFF2-40B4-BE49-F238E27FC236}">
                <a16:creationId xmlns:a16="http://schemas.microsoft.com/office/drawing/2014/main" id="{FF1863B0-5B40-4390-9645-B27F7CC7C4A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8163" y="6264275"/>
            <a:ext cx="83978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474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r>
              <a:rPr lang="en-US" altLang="ja-JP" dirty="0"/>
              <a:t>AIPLA </a:t>
            </a:r>
            <a:r>
              <a:rPr lang="ja-JP" altLang="en-US" dirty="0"/>
              <a:t> </a:t>
            </a:r>
            <a:r>
              <a:rPr lang="en-US" altLang="ja-JP" dirty="0"/>
              <a:t>Annual Meeting</a:t>
            </a:r>
            <a:r>
              <a:rPr lang="ja-JP" altLang="en-US" dirty="0"/>
              <a:t>　</a:t>
            </a:r>
            <a:r>
              <a:rPr lang="en-US" altLang="ja-JP" dirty="0"/>
              <a:t>2017</a:t>
            </a:r>
            <a:endParaRPr lang="ja-JP" altLang="en-US" dirty="0"/>
          </a:p>
        </p:txBody>
      </p:sp>
      <p:sp>
        <p:nvSpPr>
          <p:cNvPr id="8" name="Rounded Rectangle 11"/>
          <p:cNvSpPr/>
          <p:nvPr userDrawn="1"/>
        </p:nvSpPr>
        <p:spPr>
          <a:xfrm>
            <a:off x="0" y="0"/>
            <a:ext cx="9144000" cy="265113"/>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FFFFFF"/>
              </a:solidFill>
            </a:endParaRPr>
          </a:p>
        </p:txBody>
      </p:sp>
      <p:pic>
        <p:nvPicPr>
          <p:cNvPr id="9" name="Picture 2" descr="C:\Users\yamaguchi-k\Documents\#TXd_仮置き（ＤＬ用）\JPA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8163" y="6264275"/>
            <a:ext cx="83978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799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dirty="0"/>
          </a:p>
        </p:txBody>
      </p:sp>
      <p:sp>
        <p:nvSpPr>
          <p:cNvPr id="8" name="Footer Placeholder 7"/>
          <p:cNvSpPr>
            <a:spLocks noGrp="1"/>
          </p:cNvSpPr>
          <p:nvPr>
            <p:ph type="ftr" sz="quarter" idx="11"/>
          </p:nvPr>
        </p:nvSpPr>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
        <p:nvSpPr>
          <p:cNvPr id="10" name="Rounded Rectangle 11"/>
          <p:cNvSpPr/>
          <p:nvPr userDrawn="1"/>
        </p:nvSpPr>
        <p:spPr>
          <a:xfrm>
            <a:off x="0" y="0"/>
            <a:ext cx="9144000" cy="265113"/>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FFFFFF"/>
              </a:solidFill>
            </a:endParaRPr>
          </a:p>
        </p:txBody>
      </p:sp>
      <p:pic>
        <p:nvPicPr>
          <p:cNvPr id="11" name="Picture 2" descr="C:\Users\yamaguchi-k\Documents\#TXd_仮置き（ＤＬ用）\JPA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8163" y="6264275"/>
            <a:ext cx="83978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286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r>
              <a:rPr lang="en-US" altLang="ja-JP" dirty="0"/>
              <a:t>AIPLA </a:t>
            </a:r>
            <a:r>
              <a:rPr lang="ja-JP" altLang="en-US" dirty="0"/>
              <a:t> </a:t>
            </a:r>
            <a:r>
              <a:rPr lang="en-US" altLang="ja-JP" dirty="0"/>
              <a:t>Annual Meeting</a:t>
            </a:r>
            <a:r>
              <a:rPr lang="ja-JP" altLang="en-US" dirty="0"/>
              <a:t>　</a:t>
            </a:r>
            <a:r>
              <a:rPr lang="en-US" altLang="ja-JP" dirty="0"/>
              <a:t>2017</a:t>
            </a:r>
            <a:endParaRPr lang="ja-JP" altLang="en-US" dirty="0"/>
          </a:p>
        </p:txBody>
      </p:sp>
      <p:sp>
        <p:nvSpPr>
          <p:cNvPr id="8" name="Rounded Rectangle 11"/>
          <p:cNvSpPr/>
          <p:nvPr userDrawn="1"/>
        </p:nvSpPr>
        <p:spPr>
          <a:xfrm>
            <a:off x="0" y="0"/>
            <a:ext cx="9144000" cy="265113"/>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FFFFFF"/>
              </a:solidFill>
            </a:endParaRPr>
          </a:p>
        </p:txBody>
      </p:sp>
      <p:pic>
        <p:nvPicPr>
          <p:cNvPr id="9" name="Picture 2" descr="C:\Users\yamaguchi-k\Documents\#TXd_仮置き（ＤＬ用）\JPA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8163" y="6264275"/>
            <a:ext cx="83978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97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r>
              <a:rPr lang="en-US" altLang="ja-JP" dirty="0"/>
              <a:t>AIPLA </a:t>
            </a:r>
            <a:r>
              <a:rPr lang="ja-JP" altLang="en-US" dirty="0"/>
              <a:t> </a:t>
            </a:r>
            <a:r>
              <a:rPr lang="en-US" altLang="ja-JP" dirty="0"/>
              <a:t>Annual Meeting</a:t>
            </a:r>
            <a:r>
              <a:rPr lang="ja-JP" altLang="en-US" dirty="0"/>
              <a:t>　</a:t>
            </a:r>
            <a:r>
              <a:rPr lang="en-US" altLang="ja-JP" dirty="0"/>
              <a:t>2017</a:t>
            </a:r>
            <a:endParaRPr lang="ja-JP" altLang="en-US" dirty="0"/>
          </a:p>
        </p:txBody>
      </p:sp>
      <p:sp>
        <p:nvSpPr>
          <p:cNvPr id="8" name="Rounded Rectangle 11"/>
          <p:cNvSpPr/>
          <p:nvPr userDrawn="1"/>
        </p:nvSpPr>
        <p:spPr>
          <a:xfrm>
            <a:off x="0" y="0"/>
            <a:ext cx="9144000" cy="265113"/>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FFFFFF"/>
              </a:solidFill>
            </a:endParaRPr>
          </a:p>
        </p:txBody>
      </p:sp>
      <p:pic>
        <p:nvPicPr>
          <p:cNvPr id="9" name="Picture 2" descr="C:\Users\yamaguchi-k\Documents\#TXd_仮置き（ＤＬ用）\JPA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8163" y="6264275"/>
            <a:ext cx="83978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393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ja-JP" dirty="0"/>
          </a:p>
        </p:txBody>
      </p:sp>
      <p:sp>
        <p:nvSpPr>
          <p:cNvPr id="3" name="Footer Placeholder 4"/>
          <p:cNvSpPr>
            <a:spLocks noGrp="1"/>
          </p:cNvSpPr>
          <p:nvPr>
            <p:ph type="ftr" sz="quarter" idx="11"/>
          </p:nvPr>
        </p:nvSpPr>
        <p:spPr/>
        <p:txBody>
          <a:bodyPr/>
          <a:lstStyle>
            <a:lvl1pPr>
              <a:defRPr/>
            </a:lvl1p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pic>
        <p:nvPicPr>
          <p:cNvPr id="5" name="Picture 2" descr="C:\Users\yamaguchi-k\Documents\#TXd_仮置き（ＤＬ用）\JPA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8163" y="6264275"/>
            <a:ext cx="83978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11"/>
          <p:cNvSpPr/>
          <p:nvPr userDrawn="1"/>
        </p:nvSpPr>
        <p:spPr>
          <a:xfrm>
            <a:off x="0" y="0"/>
            <a:ext cx="9144000" cy="265113"/>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FFFFFF"/>
              </a:solidFill>
            </a:endParaRPr>
          </a:p>
        </p:txBody>
      </p:sp>
    </p:spTree>
    <p:extLst>
      <p:ext uri="{BB962C8B-B14F-4D97-AF65-F5344CB8AC3E}">
        <p14:creationId xmlns:p14="http://schemas.microsoft.com/office/powerpoint/2010/main" val="392418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 name="フッター プレースホルダ 4"/>
          <p:cNvSpPr>
            <a:spLocks noGrp="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defRPr sz="1400" b="0" baseline="0" dirty="0">
                <a:solidFill>
                  <a:srgbClr val="000000"/>
                </a:solidFill>
                <a:latin typeface="Arial" charset="0"/>
                <a:ea typeface="ＭＳ Ｐゴシック" pitchFamily="50" charset="-128"/>
              </a:defRPr>
            </a:lvl1p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
        <p:nvSpPr>
          <p:cNvPr id="12" name="スライド番号プレースホルダ 5"/>
          <p:cNvSpPr>
            <a:spLocks noGrp="1"/>
          </p:cNvSpPr>
          <p:nvPr>
            <p:ph type="sldNum" sz="quarter" idx="4"/>
          </p:nvPr>
        </p:nvSpPr>
        <p:spPr bwMode="auto">
          <a:xfrm>
            <a:off x="6553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400" b="0" baseline="0" smtClean="0">
                <a:solidFill>
                  <a:srgbClr val="000000"/>
                </a:solidFill>
                <a:latin typeface="Arial" charset="0"/>
                <a:ea typeface="ＭＳ Ｐゴシック" pitchFamily="50" charset="-128"/>
              </a:defRPr>
            </a:lvl1pPr>
          </a:lstStyle>
          <a:p>
            <a:pPr>
              <a:defRPr/>
            </a:pPr>
            <a:fld id="{57F2F36A-4A6E-4179-B6D3-5F747EA4C8BC}" type="slidenum">
              <a:rPr lang="en-US" altLang="ja-JP" smtClean="0"/>
              <a:pPr>
                <a:defRPr/>
              </a:pPr>
              <a:t>‹#›</a:t>
            </a:fld>
            <a:endParaRPr lang="en-US" altLang="ja-JP"/>
          </a:p>
        </p:txBody>
      </p:sp>
      <p:sp>
        <p:nvSpPr>
          <p:cNvPr id="10" name="日付プレースホルダ 3"/>
          <p:cNvSpPr>
            <a:spLocks noGrp="1"/>
          </p:cNvSpPr>
          <p:nvPr>
            <p:ph type="dt" sz="half" idx="2"/>
          </p:nvPr>
        </p:nvSpPr>
        <p:spPr bwMode="auto">
          <a:xfrm>
            <a:off x="457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b="0" baseline="0" smtClean="0">
                <a:solidFill>
                  <a:srgbClr val="000000"/>
                </a:solidFill>
                <a:latin typeface="Arial" charset="0"/>
                <a:ea typeface="ＭＳ Ｐゴシック" pitchFamily="50" charset="-128"/>
              </a:defRPr>
            </a:lvl1pPr>
          </a:lstStyle>
          <a:p>
            <a:pPr>
              <a:defRPr/>
            </a:pPr>
            <a:endParaRPr lang="en-US" altLang="ja-JP"/>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3" r:id="rId3"/>
    <p:sldLayoutId id="2147483894" r:id="rId4"/>
    <p:sldLayoutId id="2147483895" r:id="rId5"/>
    <p:sldLayoutId id="2147483896" r:id="rId6"/>
    <p:sldLayoutId id="2147483897" r:id="rId7"/>
    <p:sldLayoutId id="2147483892" r:id="rId8"/>
  </p:sldLayoutIdLst>
  <p:hf sldNum="0" hdr="0" dt="0"/>
  <p:txStyles>
    <p:title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Arial" charset="0"/>
          <a:ea typeface="ＭＳ Ｐゴシック" panose="020B0600070205080204"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Arial" charset="0"/>
          <a:ea typeface="ＭＳ Ｐゴシック" panose="020B0600070205080204" pitchFamily="50" charset="-128"/>
        </a:defRPr>
      </a:lvl2pPr>
      <a:lvl3pPr marL="1143000" indent="-228600" algn="l" rtl="0" eaLnBrk="1" fontAlgn="base" hangingPunct="1">
        <a:spcBef>
          <a:spcPct val="20000"/>
        </a:spcBef>
        <a:spcAft>
          <a:spcPct val="0"/>
        </a:spcAft>
        <a:buChar char="•"/>
        <a:defRPr kumimoji="1" sz="2400">
          <a:solidFill>
            <a:schemeClr val="tx1"/>
          </a:solidFill>
          <a:latin typeface="Arial" charset="0"/>
          <a:ea typeface="ＭＳ Ｐゴシック" panose="020B0600070205080204" pitchFamily="50" charset="-128"/>
        </a:defRPr>
      </a:lvl3pPr>
      <a:lvl4pPr marL="1600200" indent="-228600" algn="l" rtl="0" eaLnBrk="1" fontAlgn="base" hangingPunct="1">
        <a:spcBef>
          <a:spcPct val="20000"/>
        </a:spcBef>
        <a:spcAft>
          <a:spcPct val="0"/>
        </a:spcAft>
        <a:buChar char="–"/>
        <a:defRPr kumimoji="1" sz="2000">
          <a:solidFill>
            <a:schemeClr val="tx1"/>
          </a:solidFill>
          <a:latin typeface="Arial" charset="0"/>
          <a:ea typeface="ＭＳ Ｐゴシック" panose="020B0600070205080204" pitchFamily="50" charset="-128"/>
        </a:defRPr>
      </a:lvl4pPr>
      <a:lvl5pPr marL="2057400" indent="-228600" algn="l" rtl="0" eaLnBrk="1" fontAlgn="base" hangingPunct="1">
        <a:spcBef>
          <a:spcPct val="20000"/>
        </a:spcBef>
        <a:spcAft>
          <a:spcPct val="0"/>
        </a:spcAft>
        <a:buChar char="»"/>
        <a:defRPr kumimoji="1" sz="2000">
          <a:solidFill>
            <a:schemeClr val="tx1"/>
          </a:solidFill>
          <a:latin typeface="Arial" charset="0"/>
          <a:ea typeface="ＭＳ Ｐゴシック" panose="020B060007020508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jpo.go.jp/tetuzuki_e/t_tokkyo_e/files_handbook_sinsa_e/app_b1_e.pdf"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6854" y="2708920"/>
            <a:ext cx="8532812" cy="1440160"/>
          </a:xfrm>
        </p:spPr>
        <p:txBody>
          <a:bodyPr/>
          <a:lstStyle/>
          <a:p>
            <a:pPr fontAlgn="auto">
              <a:spcAft>
                <a:spcPts val="0"/>
              </a:spcAft>
              <a:defRPr/>
            </a:pPr>
            <a:r>
              <a:rPr lang="en-US" altLang="ja-JP" sz="3800" b="1" dirty="0">
                <a:solidFill>
                  <a:schemeClr val="tx1"/>
                </a:solidFill>
                <a:latin typeface="+mn-lt"/>
              </a:rPr>
              <a:t>Protection of </a:t>
            </a:r>
            <a:r>
              <a:rPr lang="en-US" altLang="ja-JP" sz="3800" b="1">
                <a:solidFill>
                  <a:schemeClr val="tx1"/>
                </a:solidFill>
                <a:latin typeface="+mn-lt"/>
              </a:rPr>
              <a:t>Computer-Related Invention </a:t>
            </a:r>
            <a:r>
              <a:rPr lang="en-US" altLang="ja-JP" sz="3800" b="1" dirty="0">
                <a:solidFill>
                  <a:schemeClr val="tx1"/>
                </a:solidFill>
                <a:latin typeface="+mn-lt"/>
              </a:rPr>
              <a:t>in Japan</a:t>
            </a:r>
          </a:p>
        </p:txBody>
      </p:sp>
      <p:sp>
        <p:nvSpPr>
          <p:cNvPr id="5124" name="Rectangle 3"/>
          <p:cNvSpPr>
            <a:spLocks noGrp="1" noChangeArrowheads="1"/>
          </p:cNvSpPr>
          <p:nvPr>
            <p:ph type="subTitle" idx="1"/>
          </p:nvPr>
        </p:nvSpPr>
        <p:spPr>
          <a:xfrm>
            <a:off x="3059832" y="4941168"/>
            <a:ext cx="5868516" cy="1529854"/>
          </a:xfrm>
        </p:spPr>
        <p:txBody>
          <a:bodyPr rtlCol="0">
            <a:normAutofit/>
          </a:bodyPr>
          <a:lstStyle/>
          <a:p>
            <a:pPr algn="l" eaLnBrk="1" fontAlgn="auto" hangingPunct="1">
              <a:buFont typeface="Arial" pitchFamily="34" charset="0"/>
              <a:buNone/>
              <a:defRPr/>
            </a:pPr>
            <a:r>
              <a:rPr lang="en-US" altLang="ja-JP" sz="2800" b="1" dirty="0"/>
              <a:t>Takeshi Iizuka</a:t>
            </a:r>
            <a:br>
              <a:rPr lang="en-US" altLang="ja-JP" sz="2400" b="1" dirty="0"/>
            </a:br>
            <a:r>
              <a:rPr lang="en-US" altLang="ja-JP" sz="2400" b="1" dirty="0"/>
              <a:t>Japan Patent Attorneys Association</a:t>
            </a:r>
          </a:p>
          <a:p>
            <a:pPr algn="l" eaLnBrk="1" fontAlgn="auto" hangingPunct="1">
              <a:buFont typeface="Arial" pitchFamily="34" charset="0"/>
              <a:buNone/>
              <a:defRPr/>
            </a:pPr>
            <a:r>
              <a:rPr lang="en-US" altLang="ja-JP" sz="2400" b="1" dirty="0"/>
              <a:t>International Activities Center</a:t>
            </a:r>
          </a:p>
        </p:txBody>
      </p:sp>
      <p:sp>
        <p:nvSpPr>
          <p:cNvPr id="5" name="正方形/長方形 4"/>
          <p:cNvSpPr/>
          <p:nvPr/>
        </p:nvSpPr>
        <p:spPr>
          <a:xfrm>
            <a:off x="611560" y="1340768"/>
            <a:ext cx="7632848" cy="1200329"/>
          </a:xfrm>
          <a:prstGeom prst="rect">
            <a:avLst/>
          </a:prstGeom>
        </p:spPr>
        <p:txBody>
          <a:bodyPr wrap="square">
            <a:spAutoFit/>
          </a:bodyPr>
          <a:lstStyle/>
          <a:p>
            <a:pPr fontAlgn="auto">
              <a:defRPr/>
            </a:pPr>
            <a:r>
              <a:rPr lang="en-US" altLang="ja-JP" sz="2400" kern="0" dirty="0">
                <a:latin typeface="Arial" charset="0"/>
              </a:rPr>
              <a:t>AIPLA Annual Meeting</a:t>
            </a:r>
          </a:p>
          <a:p>
            <a:pPr fontAlgn="auto">
              <a:defRPr/>
            </a:pPr>
            <a:r>
              <a:rPr lang="en-US" altLang="ja-JP" sz="2400" kern="0" dirty="0">
                <a:latin typeface="Arial" charset="0"/>
              </a:rPr>
              <a:t>IP Practice in Japan Committee Pre-Meeting Seminar</a:t>
            </a:r>
          </a:p>
          <a:p>
            <a:pPr fontAlgn="auto">
              <a:defRPr/>
            </a:pPr>
            <a:r>
              <a:rPr lang="en-US" altLang="ja-JP" sz="2400" kern="0" dirty="0"/>
              <a:t>October 17-18, 2017</a:t>
            </a:r>
            <a:endParaRPr lang="en-US" altLang="ja-JP" sz="2400" kern="0" dirty="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38490-F639-4301-81AA-712F3866AB43}"/>
              </a:ext>
            </a:extLst>
          </p:cNvPr>
          <p:cNvSpPr>
            <a:spLocks noGrp="1"/>
          </p:cNvSpPr>
          <p:nvPr>
            <p:ph type="title"/>
          </p:nvPr>
        </p:nvSpPr>
        <p:spPr>
          <a:xfrm>
            <a:off x="395536" y="341784"/>
            <a:ext cx="8229600" cy="1143000"/>
          </a:xfrm>
        </p:spPr>
        <p:txBody>
          <a:bodyPr/>
          <a:lstStyle/>
          <a:p>
            <a:r>
              <a:rPr kumimoji="1" lang="en-US" altLang="ja-JP" dirty="0"/>
              <a:t>Overview</a:t>
            </a:r>
            <a:endParaRPr kumimoji="1" lang="ja-JP" altLang="en-US" dirty="0"/>
          </a:p>
        </p:txBody>
      </p:sp>
      <p:sp>
        <p:nvSpPr>
          <p:cNvPr id="5" name="テキスト ボックス 4">
            <a:extLst>
              <a:ext uri="{FF2B5EF4-FFF2-40B4-BE49-F238E27FC236}">
                <a16:creationId xmlns:a16="http://schemas.microsoft.com/office/drawing/2014/main" id="{C92D8D39-2871-4094-8C9F-F34A73E15518}"/>
              </a:ext>
            </a:extLst>
          </p:cNvPr>
          <p:cNvSpPr txBox="1"/>
          <p:nvPr/>
        </p:nvSpPr>
        <p:spPr>
          <a:xfrm>
            <a:off x="590872" y="1875596"/>
            <a:ext cx="8085584" cy="3785652"/>
          </a:xfrm>
          <a:prstGeom prst="rect">
            <a:avLst/>
          </a:prstGeom>
          <a:noFill/>
        </p:spPr>
        <p:txBody>
          <a:bodyPr wrap="square" rtlCol="0">
            <a:spAutoFit/>
          </a:bodyPr>
          <a:lstStyle/>
          <a:p>
            <a:pPr marL="342900" indent="-342900">
              <a:buAutoNum type="arabicPeriod"/>
            </a:pPr>
            <a:r>
              <a:rPr kumimoji="1" lang="en-US" altLang="ja-JP" sz="2400" dirty="0">
                <a:solidFill>
                  <a:schemeClr val="bg1">
                    <a:lumMod val="85000"/>
                  </a:schemeClr>
                </a:solidFill>
              </a:rPr>
              <a:t>Introduction</a:t>
            </a:r>
          </a:p>
          <a:p>
            <a:pPr marL="342900" indent="-342900">
              <a:buAutoNum type="arabicPeriod"/>
            </a:pPr>
            <a:endParaRPr lang="en-US" altLang="ja-JP" sz="2400" dirty="0"/>
          </a:p>
          <a:p>
            <a:pPr marL="342900" indent="-342900">
              <a:buAutoNum type="arabicPeriod"/>
            </a:pPr>
            <a:r>
              <a:rPr lang="en-US" altLang="ja-JP" sz="2400" dirty="0"/>
              <a:t>First Requirement</a:t>
            </a:r>
          </a:p>
          <a:p>
            <a:pPr marL="800100" lvl="1" indent="-342900">
              <a:buFont typeface="Arial" panose="020B0604020202020204" pitchFamily="34" charset="0"/>
              <a:buChar char="•"/>
            </a:pPr>
            <a:r>
              <a:rPr lang="en-US" altLang="ja-JP" sz="2400" dirty="0"/>
              <a:t>Allowable Claim Category</a:t>
            </a:r>
            <a:endParaRPr kumimoji="1" lang="en-US" altLang="ja-JP" sz="2400" dirty="0"/>
          </a:p>
          <a:p>
            <a:pPr marL="342900" indent="-342900">
              <a:buAutoNum type="arabicPeriod"/>
            </a:pPr>
            <a:endParaRPr kumimoji="1" lang="en-US" altLang="ja-JP" sz="2400" dirty="0"/>
          </a:p>
          <a:p>
            <a:pPr marL="342900" indent="-342900">
              <a:buAutoNum type="arabicPeriod"/>
            </a:pPr>
            <a:r>
              <a:rPr lang="en-US" altLang="ja-JP" sz="2400" dirty="0"/>
              <a:t>Second Requirement</a:t>
            </a:r>
          </a:p>
          <a:p>
            <a:pPr marL="800100" lvl="1" indent="-342900">
              <a:buFont typeface="Arial" panose="020B0604020202020204" pitchFamily="34" charset="0"/>
              <a:buChar char="•"/>
            </a:pPr>
            <a:r>
              <a:rPr lang="en-US" altLang="ja-JP" sz="2400" dirty="0"/>
              <a:t>Hardware Requirement for Computer-Related Invention</a:t>
            </a:r>
            <a:endParaRPr kumimoji="1" lang="en-US" altLang="ja-JP" sz="2400" dirty="0"/>
          </a:p>
          <a:p>
            <a:pPr marL="342900" indent="-342900">
              <a:buAutoNum type="arabicPeriod"/>
            </a:pPr>
            <a:endParaRPr lang="en-US" altLang="ja-JP" sz="2400" dirty="0"/>
          </a:p>
          <a:p>
            <a:pPr marL="342900" indent="-342900">
              <a:buAutoNum type="arabicPeriod"/>
            </a:pPr>
            <a:r>
              <a:rPr kumimoji="1" lang="en-US" altLang="ja-JP" sz="2400" dirty="0">
                <a:solidFill>
                  <a:schemeClr val="bg1">
                    <a:lumMod val="85000"/>
                  </a:schemeClr>
                </a:solidFill>
              </a:rPr>
              <a:t>Summary</a:t>
            </a:r>
            <a:endParaRPr kumimoji="1" lang="ja-JP" altLang="en-US" sz="2400" dirty="0">
              <a:solidFill>
                <a:schemeClr val="bg1">
                  <a:lumMod val="85000"/>
                </a:schemeClr>
              </a:solidFill>
            </a:endParaRPr>
          </a:p>
        </p:txBody>
      </p:sp>
      <p:sp>
        <p:nvSpPr>
          <p:cNvPr id="6" name="フッター プレースホルダー 2">
            <a:extLst>
              <a:ext uri="{FF2B5EF4-FFF2-40B4-BE49-F238E27FC236}">
                <a16:creationId xmlns:a16="http://schemas.microsoft.com/office/drawing/2014/main" id="{00429AE0-AB7D-4C02-83A6-ED9C50B33851}"/>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1779167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38490-F639-4301-81AA-712F3866AB43}"/>
              </a:ext>
            </a:extLst>
          </p:cNvPr>
          <p:cNvSpPr>
            <a:spLocks noGrp="1"/>
          </p:cNvSpPr>
          <p:nvPr>
            <p:ph type="title"/>
          </p:nvPr>
        </p:nvSpPr>
        <p:spPr>
          <a:xfrm>
            <a:off x="395536" y="341784"/>
            <a:ext cx="8229600" cy="1143000"/>
          </a:xfrm>
        </p:spPr>
        <p:txBody>
          <a:bodyPr/>
          <a:lstStyle/>
          <a:p>
            <a:r>
              <a:rPr kumimoji="1" lang="en-US" altLang="ja-JP" dirty="0"/>
              <a:t>Overview</a:t>
            </a:r>
            <a:endParaRPr kumimoji="1" lang="ja-JP" altLang="en-US" dirty="0"/>
          </a:p>
        </p:txBody>
      </p:sp>
      <p:sp>
        <p:nvSpPr>
          <p:cNvPr id="5" name="テキスト ボックス 4">
            <a:extLst>
              <a:ext uri="{FF2B5EF4-FFF2-40B4-BE49-F238E27FC236}">
                <a16:creationId xmlns:a16="http://schemas.microsoft.com/office/drawing/2014/main" id="{C92D8D39-2871-4094-8C9F-F34A73E15518}"/>
              </a:ext>
            </a:extLst>
          </p:cNvPr>
          <p:cNvSpPr txBox="1"/>
          <p:nvPr/>
        </p:nvSpPr>
        <p:spPr>
          <a:xfrm>
            <a:off x="590872" y="1875596"/>
            <a:ext cx="8085584" cy="3785652"/>
          </a:xfrm>
          <a:prstGeom prst="rect">
            <a:avLst/>
          </a:prstGeom>
          <a:noFill/>
        </p:spPr>
        <p:txBody>
          <a:bodyPr wrap="square" rtlCol="0">
            <a:spAutoFit/>
          </a:bodyPr>
          <a:lstStyle/>
          <a:p>
            <a:pPr marL="342900" indent="-342900">
              <a:buAutoNum type="arabicPeriod"/>
            </a:pPr>
            <a:r>
              <a:rPr kumimoji="1" lang="en-US" altLang="ja-JP" sz="2400" dirty="0">
                <a:solidFill>
                  <a:schemeClr val="bg1">
                    <a:lumMod val="85000"/>
                  </a:schemeClr>
                </a:solidFill>
              </a:rPr>
              <a:t>Introduction</a:t>
            </a:r>
          </a:p>
          <a:p>
            <a:pPr marL="342900" indent="-342900">
              <a:buAutoNum type="arabicPeriod"/>
            </a:pPr>
            <a:endParaRPr lang="en-US" altLang="ja-JP" sz="2400" dirty="0"/>
          </a:p>
          <a:p>
            <a:pPr marL="342900" indent="-342900">
              <a:buAutoNum type="arabicPeriod"/>
            </a:pPr>
            <a:r>
              <a:rPr lang="en-US" altLang="ja-JP" sz="2400" dirty="0"/>
              <a:t>First Requirement</a:t>
            </a:r>
          </a:p>
          <a:p>
            <a:pPr marL="800100" lvl="1" indent="-342900">
              <a:buFont typeface="Arial" panose="020B0604020202020204" pitchFamily="34" charset="0"/>
              <a:buChar char="•"/>
            </a:pPr>
            <a:r>
              <a:rPr lang="en-US" altLang="ja-JP" sz="2400" dirty="0"/>
              <a:t>Allowable Claim Category</a:t>
            </a:r>
            <a:endParaRPr kumimoji="1" lang="en-US" altLang="ja-JP" sz="2400" dirty="0"/>
          </a:p>
          <a:p>
            <a:pPr marL="342900" indent="-342900">
              <a:buAutoNum type="arabicPeriod"/>
            </a:pPr>
            <a:endParaRPr kumimoji="1" lang="en-US" altLang="ja-JP" sz="2400" dirty="0"/>
          </a:p>
          <a:p>
            <a:pPr marL="342900" indent="-342900">
              <a:buAutoNum type="arabicPeriod"/>
            </a:pPr>
            <a:r>
              <a:rPr lang="en-US" altLang="ja-JP" sz="2400" dirty="0">
                <a:solidFill>
                  <a:schemeClr val="bg1">
                    <a:lumMod val="85000"/>
                  </a:schemeClr>
                </a:solidFill>
              </a:rPr>
              <a:t>Second Requirement</a:t>
            </a:r>
          </a:p>
          <a:p>
            <a:pPr marL="800100" lvl="1" indent="-342900">
              <a:buFont typeface="Arial" panose="020B0604020202020204" pitchFamily="34" charset="0"/>
              <a:buChar char="•"/>
            </a:pPr>
            <a:r>
              <a:rPr lang="en-US" altLang="ja-JP" sz="2400" dirty="0">
                <a:solidFill>
                  <a:schemeClr val="bg1">
                    <a:lumMod val="85000"/>
                  </a:schemeClr>
                </a:solidFill>
              </a:rPr>
              <a:t>Hardware Requirement for Computer-Related Invention</a:t>
            </a:r>
            <a:endParaRPr kumimoji="1" lang="en-US" altLang="ja-JP" sz="2400" dirty="0">
              <a:solidFill>
                <a:schemeClr val="bg1">
                  <a:lumMod val="85000"/>
                </a:schemeClr>
              </a:solidFill>
            </a:endParaRPr>
          </a:p>
          <a:p>
            <a:pPr marL="342900" indent="-342900">
              <a:buAutoNum type="arabicPeriod"/>
            </a:pPr>
            <a:endParaRPr lang="en-US" altLang="ja-JP" sz="2400" dirty="0">
              <a:solidFill>
                <a:schemeClr val="bg1">
                  <a:lumMod val="85000"/>
                </a:schemeClr>
              </a:solidFill>
            </a:endParaRPr>
          </a:p>
          <a:p>
            <a:pPr marL="342900" indent="-342900">
              <a:buAutoNum type="arabicPeriod"/>
            </a:pPr>
            <a:r>
              <a:rPr kumimoji="1" lang="en-US" altLang="ja-JP" sz="2400" dirty="0">
                <a:solidFill>
                  <a:schemeClr val="bg1">
                    <a:lumMod val="85000"/>
                  </a:schemeClr>
                </a:solidFill>
              </a:rPr>
              <a:t>Summary</a:t>
            </a:r>
            <a:endParaRPr kumimoji="1" lang="ja-JP" altLang="en-US" sz="2400" dirty="0">
              <a:solidFill>
                <a:schemeClr val="bg1">
                  <a:lumMod val="85000"/>
                </a:schemeClr>
              </a:solidFill>
            </a:endParaRPr>
          </a:p>
        </p:txBody>
      </p:sp>
      <p:sp>
        <p:nvSpPr>
          <p:cNvPr id="7" name="フッター プレースホルダー 2">
            <a:extLst>
              <a:ext uri="{FF2B5EF4-FFF2-40B4-BE49-F238E27FC236}">
                <a16:creationId xmlns:a16="http://schemas.microsoft.com/office/drawing/2014/main" id="{5D70D2D0-3CED-453A-B24E-06CA7F230D31}"/>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2888682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38490-F639-4301-81AA-712F3866AB43}"/>
              </a:ext>
            </a:extLst>
          </p:cNvPr>
          <p:cNvSpPr>
            <a:spLocks noGrp="1"/>
          </p:cNvSpPr>
          <p:nvPr>
            <p:ph type="title"/>
          </p:nvPr>
        </p:nvSpPr>
        <p:spPr>
          <a:xfrm>
            <a:off x="395536" y="341784"/>
            <a:ext cx="6717432" cy="1143000"/>
          </a:xfrm>
        </p:spPr>
        <p:txBody>
          <a:bodyPr/>
          <a:lstStyle/>
          <a:p>
            <a:pPr algn="l"/>
            <a:r>
              <a:rPr lang="en-US" altLang="ja-JP" sz="3600" dirty="0"/>
              <a:t>2. First Requirement:</a:t>
            </a:r>
            <a:br>
              <a:rPr lang="en-US" altLang="ja-JP" sz="3600" dirty="0"/>
            </a:br>
            <a:r>
              <a:rPr lang="en-US" altLang="ja-JP" sz="3600" dirty="0"/>
              <a:t>    Allowable Claim Category</a:t>
            </a:r>
            <a:endParaRPr kumimoji="1" lang="ja-JP" altLang="en-US" sz="3600" dirty="0"/>
          </a:p>
        </p:txBody>
      </p:sp>
      <p:sp>
        <p:nvSpPr>
          <p:cNvPr id="5" name="テキスト ボックス 4">
            <a:extLst>
              <a:ext uri="{FF2B5EF4-FFF2-40B4-BE49-F238E27FC236}">
                <a16:creationId xmlns:a16="http://schemas.microsoft.com/office/drawing/2014/main" id="{C92D8D39-2871-4094-8C9F-F34A73E15518}"/>
              </a:ext>
            </a:extLst>
          </p:cNvPr>
          <p:cNvSpPr txBox="1"/>
          <p:nvPr/>
        </p:nvSpPr>
        <p:spPr>
          <a:xfrm>
            <a:off x="395536" y="1692091"/>
            <a:ext cx="8208912" cy="4401205"/>
          </a:xfrm>
          <a:prstGeom prst="rect">
            <a:avLst/>
          </a:prstGeom>
          <a:noFill/>
        </p:spPr>
        <p:txBody>
          <a:bodyPr wrap="square" rtlCol="0">
            <a:spAutoFit/>
          </a:bodyPr>
          <a:lstStyle/>
          <a:p>
            <a:pPr marL="342900" indent="-342900">
              <a:buFont typeface="Wingdings" panose="05000000000000000000" pitchFamily="2" charset="2"/>
              <a:buChar char="n"/>
            </a:pPr>
            <a:r>
              <a:rPr lang="en-US" altLang="ja-JP" sz="2000" dirty="0"/>
              <a:t>There was the revision of the Japanese Patent Law in 2002</a:t>
            </a:r>
          </a:p>
          <a:p>
            <a:pPr marL="342900" indent="-342900">
              <a:buFont typeface="Wingdings" panose="05000000000000000000" pitchFamily="2" charset="2"/>
              <a:buChar char="n"/>
            </a:pPr>
            <a:endParaRPr lang="en-US" altLang="ja-JP" sz="2000" dirty="0"/>
          </a:p>
          <a:p>
            <a:pPr marL="342900" indent="-342900">
              <a:buFont typeface="Wingdings" panose="05000000000000000000" pitchFamily="2" charset="2"/>
              <a:buChar char="n"/>
            </a:pPr>
            <a:r>
              <a:rPr lang="en-US" altLang="ja-JP" sz="2000" dirty="0"/>
              <a:t>Before 2002</a:t>
            </a:r>
          </a:p>
          <a:p>
            <a:pPr marL="342900" indent="-342900">
              <a:buFont typeface="Wingdings" panose="05000000000000000000" pitchFamily="2" charset="2"/>
              <a:buChar char="n"/>
            </a:pPr>
            <a:endParaRPr lang="en-US" altLang="ja-JP" sz="2000" dirty="0"/>
          </a:p>
          <a:p>
            <a:pPr marL="342900" indent="-342900">
              <a:buFont typeface="Arial" panose="020B0604020202020204" pitchFamily="34" charset="0"/>
              <a:buChar char="•"/>
            </a:pPr>
            <a:r>
              <a:rPr lang="en-US" altLang="ja-JP" sz="2000" dirty="0"/>
              <a:t>Only </a:t>
            </a:r>
            <a:r>
              <a:rPr lang="en-US" altLang="ja-JP" sz="2000" u="sng" dirty="0"/>
              <a:t>products</a:t>
            </a:r>
            <a:r>
              <a:rPr lang="en-US" altLang="ja-JP" sz="2000" dirty="0"/>
              <a:t> and </a:t>
            </a:r>
            <a:r>
              <a:rPr lang="en-US" altLang="ja-JP" sz="2000" u="sng" dirty="0"/>
              <a:t>methods</a:t>
            </a:r>
            <a:r>
              <a:rPr lang="en-US" altLang="ja-JP" sz="2000" dirty="0"/>
              <a:t> were protected under the Japanese Patent Law.</a:t>
            </a:r>
          </a:p>
          <a:p>
            <a:pPr marL="342900" indent="-342900">
              <a:buFont typeface="Arial" panose="020B0604020202020204" pitchFamily="34" charset="0"/>
              <a:buChar char="•"/>
            </a:pPr>
            <a:endParaRPr lang="en-US" altLang="ja-JP" sz="2000" dirty="0"/>
          </a:p>
          <a:p>
            <a:pPr marL="342900" indent="-342900">
              <a:buFont typeface="Arial" panose="020B0604020202020204" pitchFamily="34" charset="0"/>
              <a:buChar char="•"/>
            </a:pPr>
            <a:r>
              <a:rPr lang="en-US" altLang="ja-JP" sz="2000" dirty="0"/>
              <a:t>A computer program is intangible and thus it was not protected under the Japanese Patent Law. </a:t>
            </a:r>
          </a:p>
          <a:p>
            <a:pPr marL="342900" indent="-342900">
              <a:buFont typeface="Arial" panose="020B0604020202020204" pitchFamily="34" charset="0"/>
              <a:buChar char="•"/>
            </a:pPr>
            <a:endParaRPr lang="en-US" altLang="ja-JP" sz="2000" dirty="0"/>
          </a:p>
          <a:p>
            <a:pPr marL="342900" indent="-342900">
              <a:buFont typeface="Arial" panose="020B0604020202020204" pitchFamily="34" charset="0"/>
              <a:buChar char="•"/>
            </a:pPr>
            <a:r>
              <a:rPr lang="en-US" altLang="ja-JP" sz="2000" dirty="0"/>
              <a:t>In order to protect computer programs, people were required to indirectly claim a subject matter by reciting “</a:t>
            </a:r>
            <a:r>
              <a:rPr lang="en-US" altLang="ja-JP" sz="2000" u="sng" dirty="0"/>
              <a:t>a recording media</a:t>
            </a:r>
            <a:r>
              <a:rPr lang="en-US" altLang="ja-JP" sz="2000" dirty="0"/>
              <a:t> in which a computer program is recorded” or “</a:t>
            </a:r>
            <a:r>
              <a:rPr lang="en-US" altLang="ja-JP" sz="2000" u="sng" dirty="0"/>
              <a:t>device or method</a:t>
            </a:r>
            <a:r>
              <a:rPr lang="en-US" altLang="ja-JP" sz="2000" dirty="0"/>
              <a:t> functioning according to computer programs.”</a:t>
            </a:r>
          </a:p>
        </p:txBody>
      </p:sp>
      <p:sp>
        <p:nvSpPr>
          <p:cNvPr id="6" name="フッター プレースホルダー 2">
            <a:extLst>
              <a:ext uri="{FF2B5EF4-FFF2-40B4-BE49-F238E27FC236}">
                <a16:creationId xmlns:a16="http://schemas.microsoft.com/office/drawing/2014/main" id="{3DB74575-4CD6-4227-B94D-94C78BE229B7}"/>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2361226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92D8D39-2871-4094-8C9F-F34A73E15518}"/>
              </a:ext>
            </a:extLst>
          </p:cNvPr>
          <p:cNvSpPr txBox="1"/>
          <p:nvPr/>
        </p:nvSpPr>
        <p:spPr>
          <a:xfrm>
            <a:off x="395536" y="2006838"/>
            <a:ext cx="8208912" cy="2862322"/>
          </a:xfrm>
          <a:prstGeom prst="rect">
            <a:avLst/>
          </a:prstGeom>
          <a:noFill/>
        </p:spPr>
        <p:txBody>
          <a:bodyPr wrap="square" rtlCol="0">
            <a:spAutoFit/>
          </a:bodyPr>
          <a:lstStyle/>
          <a:p>
            <a:pPr marL="342900" indent="-342900">
              <a:buFont typeface="Wingdings" panose="05000000000000000000" pitchFamily="2" charset="2"/>
              <a:buChar char="n"/>
            </a:pPr>
            <a:r>
              <a:rPr lang="en-US" altLang="ja-JP" sz="2000" dirty="0"/>
              <a:t>Revision of the Japanese Patent Law in 2002</a:t>
            </a:r>
          </a:p>
          <a:p>
            <a:pPr marL="342900" indent="-342900">
              <a:buFont typeface="Wingdings" panose="05000000000000000000" pitchFamily="2" charset="2"/>
              <a:buChar char="n"/>
            </a:pPr>
            <a:endParaRPr lang="en-US" altLang="ja-JP" sz="2000" dirty="0"/>
          </a:p>
          <a:p>
            <a:pPr marL="342900" indent="-342900">
              <a:buFont typeface="Wingdings" panose="05000000000000000000" pitchFamily="2" charset="2"/>
              <a:buChar char="n"/>
            </a:pPr>
            <a:r>
              <a:rPr lang="en-US" altLang="ja-JP" sz="2000" dirty="0"/>
              <a:t>Japanese Patent Law Article 2(3)(</a:t>
            </a:r>
            <a:r>
              <a:rPr lang="en-US" altLang="ja-JP" sz="2000" dirty="0" err="1"/>
              <a:t>i</a:t>
            </a:r>
            <a:r>
              <a:rPr lang="en-US" altLang="ja-JP" sz="2000" dirty="0"/>
              <a:t>)</a:t>
            </a:r>
          </a:p>
          <a:p>
            <a:r>
              <a:rPr lang="en-US" altLang="ja-JP" sz="2000" dirty="0"/>
              <a:t>(3) “Working” of an invention in this Act means the following acts:</a:t>
            </a:r>
          </a:p>
          <a:p>
            <a:pPr marL="514350" indent="-514350">
              <a:buAutoNum type="romanLcParenBoth"/>
            </a:pPr>
            <a:r>
              <a:rPr lang="en-US" altLang="ja-JP" sz="2000" dirty="0"/>
              <a:t>in the case of an invention of </a:t>
            </a:r>
            <a:r>
              <a:rPr lang="en-US" altLang="ja-JP" sz="2000" u="sng" dirty="0"/>
              <a:t>a product (including a computer program, etc., the same shall apply hereinafter),</a:t>
            </a:r>
            <a:r>
              <a:rPr lang="en-US" altLang="ja-JP" sz="2000" dirty="0"/>
              <a:t> producing, using, assigning, ...</a:t>
            </a:r>
          </a:p>
          <a:p>
            <a:pPr marL="342900" indent="-342900">
              <a:buFont typeface="Wingdings" panose="05000000000000000000" pitchFamily="2" charset="2"/>
              <a:buChar char="n"/>
            </a:pPr>
            <a:endParaRPr lang="en-US" altLang="ja-JP" sz="2000" dirty="0"/>
          </a:p>
          <a:p>
            <a:pPr marL="342900" indent="-342900">
              <a:buFont typeface="Wingdings" panose="05000000000000000000" pitchFamily="2" charset="2"/>
              <a:buChar char="n"/>
            </a:pPr>
            <a:r>
              <a:rPr lang="en-US" altLang="ja-JP" sz="2000" dirty="0"/>
              <a:t>A product includes </a:t>
            </a:r>
            <a:r>
              <a:rPr lang="en-US" altLang="ja-JP" sz="2000" u="sng" dirty="0"/>
              <a:t>a computer program</a:t>
            </a:r>
            <a:r>
              <a:rPr lang="en-US" altLang="ja-JP" sz="2000" dirty="0"/>
              <a:t>, etc.</a:t>
            </a:r>
          </a:p>
        </p:txBody>
      </p:sp>
      <p:sp>
        <p:nvSpPr>
          <p:cNvPr id="9" name="タイトル 1">
            <a:extLst>
              <a:ext uri="{FF2B5EF4-FFF2-40B4-BE49-F238E27FC236}">
                <a16:creationId xmlns:a16="http://schemas.microsoft.com/office/drawing/2014/main" id="{DF7B1B72-B6DC-4A7D-ACAF-78B1BB69F05A}"/>
              </a:ext>
            </a:extLst>
          </p:cNvPr>
          <p:cNvSpPr txBox="1">
            <a:spLocks/>
          </p:cNvSpPr>
          <p:nvPr/>
        </p:nvSpPr>
        <p:spPr bwMode="auto">
          <a:xfrm>
            <a:off x="395536" y="341784"/>
            <a:ext cx="671743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a:t>2. First Requirement:</a:t>
            </a:r>
            <a:br>
              <a:rPr lang="en-US" altLang="ja-JP" sz="3600" kern="0"/>
            </a:br>
            <a:r>
              <a:rPr lang="en-US" altLang="ja-JP" sz="3600" kern="0"/>
              <a:t>    Allowable Claim Category</a:t>
            </a:r>
            <a:endParaRPr lang="ja-JP" altLang="en-US" sz="3600" kern="0" dirty="0"/>
          </a:p>
        </p:txBody>
      </p:sp>
      <p:sp>
        <p:nvSpPr>
          <p:cNvPr id="10" name="フッター プレースホルダー 2">
            <a:extLst>
              <a:ext uri="{FF2B5EF4-FFF2-40B4-BE49-F238E27FC236}">
                <a16:creationId xmlns:a16="http://schemas.microsoft.com/office/drawing/2014/main" id="{56272DF7-58D2-43E6-BFE6-587524F2F886}"/>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1834957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A5EA147-575B-4EA3-982D-2E222CB6B35B}"/>
              </a:ext>
            </a:extLst>
          </p:cNvPr>
          <p:cNvSpPr txBox="1"/>
          <p:nvPr/>
        </p:nvSpPr>
        <p:spPr>
          <a:xfrm>
            <a:off x="395536" y="1589891"/>
            <a:ext cx="8334333" cy="830997"/>
          </a:xfrm>
          <a:prstGeom prst="rect">
            <a:avLst/>
          </a:prstGeom>
          <a:noFill/>
        </p:spPr>
        <p:txBody>
          <a:bodyPr wrap="none" rtlCol="0">
            <a:spAutoFit/>
          </a:bodyPr>
          <a:lstStyle/>
          <a:p>
            <a:r>
              <a:rPr kumimoji="1" lang="en-US" altLang="ja-JP" sz="2400" dirty="0"/>
              <a:t>Question 1:</a:t>
            </a:r>
          </a:p>
          <a:p>
            <a:r>
              <a:rPr lang="en-US" altLang="ja-JP" sz="2400" dirty="0"/>
              <a:t>Is the below claimed subject matter eligible or not in Japan?</a:t>
            </a:r>
            <a:endParaRPr kumimoji="1" lang="ja-JP" altLang="en-US" sz="2400" dirty="0"/>
          </a:p>
        </p:txBody>
      </p:sp>
      <p:sp>
        <p:nvSpPr>
          <p:cNvPr id="6" name="テキスト ボックス 5">
            <a:extLst>
              <a:ext uri="{FF2B5EF4-FFF2-40B4-BE49-F238E27FC236}">
                <a16:creationId xmlns:a16="http://schemas.microsoft.com/office/drawing/2014/main" id="{E8BF48AF-4E3B-4178-9198-B9418DA44B9E}"/>
              </a:ext>
            </a:extLst>
          </p:cNvPr>
          <p:cNvSpPr txBox="1"/>
          <p:nvPr/>
        </p:nvSpPr>
        <p:spPr>
          <a:xfrm>
            <a:off x="539552" y="2564904"/>
            <a:ext cx="7776863" cy="2308324"/>
          </a:xfrm>
          <a:prstGeom prst="rect">
            <a:avLst/>
          </a:prstGeom>
          <a:noFill/>
        </p:spPr>
        <p:txBody>
          <a:bodyPr wrap="square" rtlCol="0">
            <a:spAutoFit/>
          </a:bodyPr>
          <a:lstStyle/>
          <a:p>
            <a:r>
              <a:rPr kumimoji="1" lang="en-US" altLang="ja-JP" sz="2400" dirty="0"/>
              <a:t>[Claim 1]</a:t>
            </a:r>
          </a:p>
          <a:p>
            <a:r>
              <a:rPr lang="en-US" altLang="ja-JP" sz="2400" dirty="0"/>
              <a:t>      </a:t>
            </a:r>
            <a:r>
              <a:rPr lang="en-US" altLang="ja-JP" sz="2400" b="1" u="sng" dirty="0"/>
              <a:t>A computer program</a:t>
            </a:r>
            <a:r>
              <a:rPr lang="en-US" altLang="ja-JP" sz="2400" b="1" dirty="0"/>
              <a:t> </a:t>
            </a:r>
            <a:r>
              <a:rPr lang="en-US" altLang="ja-JP" sz="2400" dirty="0"/>
              <a:t>for causing a computer to execute steps, comprising:</a:t>
            </a:r>
          </a:p>
          <a:p>
            <a:r>
              <a:rPr kumimoji="1" lang="en-US" altLang="ja-JP" sz="2400" dirty="0"/>
              <a:t>     step A for -;</a:t>
            </a:r>
          </a:p>
          <a:p>
            <a:r>
              <a:rPr kumimoji="1" lang="en-US" altLang="ja-JP" sz="2400" dirty="0"/>
              <a:t>     step B for -</a:t>
            </a:r>
            <a:r>
              <a:rPr lang="en-US" altLang="ja-JP" sz="2400" dirty="0"/>
              <a:t>; and</a:t>
            </a:r>
          </a:p>
          <a:p>
            <a:r>
              <a:rPr lang="en-US" altLang="ja-JP" sz="2400" dirty="0"/>
              <a:t>     s</a:t>
            </a:r>
            <a:r>
              <a:rPr kumimoji="1" lang="en-US" altLang="ja-JP" sz="2400" dirty="0"/>
              <a:t>tep C fo</a:t>
            </a:r>
            <a:r>
              <a:rPr lang="en-US" altLang="ja-JP" sz="2400" dirty="0"/>
              <a:t>r -.</a:t>
            </a:r>
            <a:endParaRPr kumimoji="1" lang="ja-JP" altLang="en-US" sz="2400" dirty="0"/>
          </a:p>
        </p:txBody>
      </p:sp>
      <p:sp>
        <p:nvSpPr>
          <p:cNvPr id="7" name="テキスト ボックス 6">
            <a:extLst>
              <a:ext uri="{FF2B5EF4-FFF2-40B4-BE49-F238E27FC236}">
                <a16:creationId xmlns:a16="http://schemas.microsoft.com/office/drawing/2014/main" id="{CC210505-F227-4A26-BF2D-E94025C2B288}"/>
              </a:ext>
            </a:extLst>
          </p:cNvPr>
          <p:cNvSpPr txBox="1"/>
          <p:nvPr/>
        </p:nvSpPr>
        <p:spPr>
          <a:xfrm>
            <a:off x="395536" y="4941168"/>
            <a:ext cx="8754320" cy="1015663"/>
          </a:xfrm>
          <a:prstGeom prst="rect">
            <a:avLst/>
          </a:prstGeom>
          <a:noFill/>
        </p:spPr>
        <p:txBody>
          <a:bodyPr wrap="none" rtlCol="0">
            <a:spAutoFit/>
          </a:bodyPr>
          <a:lstStyle/>
          <a:p>
            <a:r>
              <a:rPr lang="en-US" altLang="ja-JP" sz="2000" dirty="0">
                <a:solidFill>
                  <a:srgbClr val="FF0000"/>
                </a:solidFill>
              </a:rPr>
              <a:t>[Answer to Question 1]</a:t>
            </a:r>
          </a:p>
          <a:p>
            <a:r>
              <a:rPr lang="en-US" altLang="ja-JP" sz="2000" dirty="0">
                <a:solidFill>
                  <a:srgbClr val="FF0000"/>
                </a:solidFill>
              </a:rPr>
              <a:t>A computer program is a product, which is an </a:t>
            </a:r>
            <a:r>
              <a:rPr lang="en-US" altLang="ja-JP" sz="2000" u="sng" dirty="0">
                <a:solidFill>
                  <a:srgbClr val="FF0000"/>
                </a:solidFill>
              </a:rPr>
              <a:t>allowable subject matter</a:t>
            </a:r>
            <a:r>
              <a:rPr lang="en-US" altLang="ja-JP" sz="2000" dirty="0">
                <a:solidFill>
                  <a:srgbClr val="FF0000"/>
                </a:solidFill>
              </a:rPr>
              <a:t>,</a:t>
            </a:r>
          </a:p>
          <a:p>
            <a:r>
              <a:rPr lang="en-US" altLang="ja-JP" sz="2000" dirty="0">
                <a:solidFill>
                  <a:srgbClr val="FF0000"/>
                </a:solidFill>
              </a:rPr>
              <a:t>a</a:t>
            </a:r>
            <a:r>
              <a:rPr kumimoji="1" lang="en-US" altLang="ja-JP" sz="2000" dirty="0">
                <a:solidFill>
                  <a:srgbClr val="FF0000"/>
                </a:solidFill>
              </a:rPr>
              <a:t>nd thus the </a:t>
            </a:r>
            <a:r>
              <a:rPr lang="en-US" altLang="ja-JP" sz="2000" dirty="0">
                <a:solidFill>
                  <a:srgbClr val="FF0000"/>
                </a:solidFill>
              </a:rPr>
              <a:t>SM of the above claim is </a:t>
            </a:r>
            <a:r>
              <a:rPr lang="en-US" altLang="ja-JP" sz="2000" u="sng" dirty="0">
                <a:solidFill>
                  <a:srgbClr val="FF0000"/>
                </a:solidFill>
              </a:rPr>
              <a:t>eligible</a:t>
            </a:r>
            <a:r>
              <a:rPr lang="en-US" altLang="ja-JP" sz="2000" dirty="0">
                <a:solidFill>
                  <a:srgbClr val="FF0000"/>
                </a:solidFill>
              </a:rPr>
              <a:t> if other requirements are met.</a:t>
            </a:r>
            <a:endParaRPr kumimoji="1" lang="ja-JP" altLang="en-US" sz="2000" dirty="0">
              <a:solidFill>
                <a:srgbClr val="FF0000"/>
              </a:solidFill>
            </a:endParaRPr>
          </a:p>
        </p:txBody>
      </p:sp>
      <p:sp>
        <p:nvSpPr>
          <p:cNvPr id="11" name="タイトル 1">
            <a:extLst>
              <a:ext uri="{FF2B5EF4-FFF2-40B4-BE49-F238E27FC236}">
                <a16:creationId xmlns:a16="http://schemas.microsoft.com/office/drawing/2014/main" id="{1260CDCA-4A43-4C7A-BCF7-0B9348E72D53}"/>
              </a:ext>
            </a:extLst>
          </p:cNvPr>
          <p:cNvSpPr txBox="1">
            <a:spLocks/>
          </p:cNvSpPr>
          <p:nvPr/>
        </p:nvSpPr>
        <p:spPr bwMode="auto">
          <a:xfrm>
            <a:off x="395536" y="341784"/>
            <a:ext cx="671743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a:t>2. First Requirement:</a:t>
            </a:r>
            <a:br>
              <a:rPr lang="en-US" altLang="ja-JP" sz="3600" kern="0"/>
            </a:br>
            <a:r>
              <a:rPr lang="en-US" altLang="ja-JP" sz="3600" kern="0"/>
              <a:t>    Allowable Claim Category</a:t>
            </a:r>
            <a:endParaRPr lang="ja-JP" altLang="en-US" sz="3600" kern="0" dirty="0"/>
          </a:p>
        </p:txBody>
      </p:sp>
      <p:sp>
        <p:nvSpPr>
          <p:cNvPr id="12" name="フッター プレースホルダー 2">
            <a:extLst>
              <a:ext uri="{FF2B5EF4-FFF2-40B4-BE49-F238E27FC236}">
                <a16:creationId xmlns:a16="http://schemas.microsoft.com/office/drawing/2014/main" id="{9A923493-1EA7-4E81-85D2-FAAAB020171D}"/>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1830916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A5EA147-575B-4EA3-982D-2E222CB6B35B}"/>
              </a:ext>
            </a:extLst>
          </p:cNvPr>
          <p:cNvSpPr txBox="1"/>
          <p:nvPr/>
        </p:nvSpPr>
        <p:spPr>
          <a:xfrm>
            <a:off x="395536" y="1589891"/>
            <a:ext cx="8334333" cy="830997"/>
          </a:xfrm>
          <a:prstGeom prst="rect">
            <a:avLst/>
          </a:prstGeom>
          <a:noFill/>
        </p:spPr>
        <p:txBody>
          <a:bodyPr wrap="none" rtlCol="0">
            <a:spAutoFit/>
          </a:bodyPr>
          <a:lstStyle/>
          <a:p>
            <a:r>
              <a:rPr kumimoji="1" lang="en-US" altLang="ja-JP" sz="2400" dirty="0"/>
              <a:t>Question 2:</a:t>
            </a:r>
          </a:p>
          <a:p>
            <a:r>
              <a:rPr lang="en-US" altLang="ja-JP" sz="2400" dirty="0"/>
              <a:t>Is the below claimed subject matter eligible or not in Japan?</a:t>
            </a:r>
            <a:endParaRPr kumimoji="1" lang="ja-JP" altLang="en-US" sz="2400" dirty="0"/>
          </a:p>
        </p:txBody>
      </p:sp>
      <p:sp>
        <p:nvSpPr>
          <p:cNvPr id="6" name="テキスト ボックス 5">
            <a:extLst>
              <a:ext uri="{FF2B5EF4-FFF2-40B4-BE49-F238E27FC236}">
                <a16:creationId xmlns:a16="http://schemas.microsoft.com/office/drawing/2014/main" id="{2020B44C-9636-4FE7-99DB-F8C1C8B02F34}"/>
              </a:ext>
            </a:extLst>
          </p:cNvPr>
          <p:cNvSpPr txBox="1"/>
          <p:nvPr/>
        </p:nvSpPr>
        <p:spPr>
          <a:xfrm>
            <a:off x="539553" y="2431335"/>
            <a:ext cx="6013648" cy="3877985"/>
          </a:xfrm>
          <a:prstGeom prst="rect">
            <a:avLst/>
          </a:prstGeom>
          <a:noFill/>
        </p:spPr>
        <p:txBody>
          <a:bodyPr wrap="square" rtlCol="0">
            <a:spAutoFit/>
          </a:bodyPr>
          <a:lstStyle/>
          <a:p>
            <a:r>
              <a:rPr lang="en-US" altLang="ja-JP" sz="1600" dirty="0"/>
              <a:t>[Claim 1] </a:t>
            </a:r>
          </a:p>
          <a:p>
            <a:r>
              <a:rPr lang="en-US" altLang="ja-JP" sz="1600" dirty="0"/>
              <a:t>	</a:t>
            </a:r>
            <a:r>
              <a:rPr lang="en-US" altLang="ja-JP" sz="2000" b="1" u="sng" dirty="0"/>
              <a:t>A trained model</a:t>
            </a:r>
            <a:r>
              <a:rPr lang="en-US" altLang="ja-JP" sz="1600" dirty="0"/>
              <a:t> </a:t>
            </a:r>
            <a:r>
              <a:rPr lang="en-US" altLang="ja-JP" sz="1400" dirty="0"/>
              <a:t>for causing a computer to function to output quantified values of reputations of accommodations based on text data on reputations of accommodations, wherein;</a:t>
            </a:r>
          </a:p>
          <a:p>
            <a:endParaRPr lang="en-US" altLang="ja-JP" sz="1400" dirty="0"/>
          </a:p>
          <a:p>
            <a:r>
              <a:rPr lang="en-US" altLang="ja-JP" sz="1400" dirty="0"/>
              <a:t>	the model is comprised of a first neural network and a second neural network connected in a way …;</a:t>
            </a:r>
          </a:p>
          <a:p>
            <a:r>
              <a:rPr lang="en-US" altLang="ja-JP" sz="1400" dirty="0"/>
              <a:t>	the said first neural network is comprised of an input layer to intermediate layers …, the number of neurons of the input layer and the number of the output layer are the same, and weights were …;</a:t>
            </a:r>
          </a:p>
          <a:p>
            <a:r>
              <a:rPr lang="en-US" altLang="ja-JP" sz="1400" dirty="0"/>
              <a:t>	weights of the said second neural network were trained without changing …; and</a:t>
            </a:r>
          </a:p>
          <a:p>
            <a:endParaRPr lang="en-US" altLang="ja-JP" sz="1400" dirty="0"/>
          </a:p>
          <a:p>
            <a:r>
              <a:rPr lang="en-US" altLang="ja-JP" sz="1400" dirty="0"/>
              <a:t>	the model causes the computer to perform a calculation based on the said trained weights in the said first and second neural networks … to output the quantified values of reputations of accommodations from the output layer of the said second neural network.</a:t>
            </a:r>
            <a:endParaRPr kumimoji="1" lang="ja-JP" altLang="en-US" sz="1400" dirty="0"/>
          </a:p>
        </p:txBody>
      </p:sp>
      <p:sp>
        <p:nvSpPr>
          <p:cNvPr id="11" name="テキスト ボックス 10">
            <a:extLst>
              <a:ext uri="{FF2B5EF4-FFF2-40B4-BE49-F238E27FC236}">
                <a16:creationId xmlns:a16="http://schemas.microsoft.com/office/drawing/2014/main" id="{741CD70A-5DD2-49C9-A79F-F06AEEE8E1A4}"/>
              </a:ext>
            </a:extLst>
          </p:cNvPr>
          <p:cNvSpPr txBox="1"/>
          <p:nvPr/>
        </p:nvSpPr>
        <p:spPr>
          <a:xfrm rot="1780067">
            <a:off x="6505465" y="2454772"/>
            <a:ext cx="1369286" cy="2646878"/>
          </a:xfrm>
          <a:prstGeom prst="rect">
            <a:avLst/>
          </a:prstGeom>
          <a:noFill/>
        </p:spPr>
        <p:txBody>
          <a:bodyPr wrap="none" rtlCol="0">
            <a:spAutoFit/>
          </a:bodyPr>
          <a:lstStyle/>
          <a:p>
            <a:r>
              <a:rPr kumimoji="1" lang="en-US" altLang="ja-JP" sz="16600" dirty="0">
                <a:solidFill>
                  <a:srgbClr val="FF0000"/>
                </a:solidFill>
              </a:rPr>
              <a:t>?</a:t>
            </a:r>
            <a:endParaRPr kumimoji="1" lang="ja-JP" altLang="en-US" sz="16600" dirty="0">
              <a:solidFill>
                <a:srgbClr val="FF0000"/>
              </a:solidFill>
            </a:endParaRPr>
          </a:p>
        </p:txBody>
      </p:sp>
      <p:sp>
        <p:nvSpPr>
          <p:cNvPr id="12" name="タイトル 1">
            <a:extLst>
              <a:ext uri="{FF2B5EF4-FFF2-40B4-BE49-F238E27FC236}">
                <a16:creationId xmlns:a16="http://schemas.microsoft.com/office/drawing/2014/main" id="{07D8F0A7-92DB-457F-9070-0BD51C19D5E0}"/>
              </a:ext>
            </a:extLst>
          </p:cNvPr>
          <p:cNvSpPr>
            <a:spLocks noGrp="1"/>
          </p:cNvSpPr>
          <p:nvPr>
            <p:ph type="title"/>
          </p:nvPr>
        </p:nvSpPr>
        <p:spPr>
          <a:xfrm>
            <a:off x="395536" y="341784"/>
            <a:ext cx="6717432" cy="1143000"/>
          </a:xfrm>
        </p:spPr>
        <p:txBody>
          <a:bodyPr/>
          <a:lstStyle/>
          <a:p>
            <a:pPr algn="l"/>
            <a:r>
              <a:rPr lang="en-US" altLang="ja-JP" sz="3600" dirty="0"/>
              <a:t>2. First Requirement:</a:t>
            </a:r>
            <a:br>
              <a:rPr lang="en-US" altLang="ja-JP" sz="3600" dirty="0"/>
            </a:br>
            <a:r>
              <a:rPr lang="en-US" altLang="ja-JP" sz="3600" dirty="0"/>
              <a:t>    Allowable Claim Category</a:t>
            </a:r>
            <a:endParaRPr kumimoji="1" lang="ja-JP" altLang="en-US" sz="3600" dirty="0"/>
          </a:p>
        </p:txBody>
      </p:sp>
      <p:sp>
        <p:nvSpPr>
          <p:cNvPr id="13" name="フッター プレースホルダー 2">
            <a:extLst>
              <a:ext uri="{FF2B5EF4-FFF2-40B4-BE49-F238E27FC236}">
                <a16:creationId xmlns:a16="http://schemas.microsoft.com/office/drawing/2014/main" id="{E7B99CEC-7DE9-40C4-A7AB-F38A7DDC7F15}"/>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4159393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92D8D39-2871-4094-8C9F-F34A73E15518}"/>
              </a:ext>
            </a:extLst>
          </p:cNvPr>
          <p:cNvSpPr txBox="1"/>
          <p:nvPr/>
        </p:nvSpPr>
        <p:spPr>
          <a:xfrm>
            <a:off x="395536" y="1620083"/>
            <a:ext cx="8208912" cy="4401205"/>
          </a:xfrm>
          <a:prstGeom prst="rect">
            <a:avLst/>
          </a:prstGeom>
          <a:noFill/>
        </p:spPr>
        <p:txBody>
          <a:bodyPr wrap="square" rtlCol="0">
            <a:spAutoFit/>
          </a:bodyPr>
          <a:lstStyle/>
          <a:p>
            <a:pPr marL="342900" indent="-342900">
              <a:buFont typeface="Wingdings" panose="05000000000000000000" pitchFamily="2" charset="2"/>
              <a:buChar char="n"/>
            </a:pPr>
            <a:r>
              <a:rPr lang="en-US" altLang="ja-JP" sz="2000" dirty="0"/>
              <a:t>Revision of the Japanese Patent Law in 2002</a:t>
            </a:r>
          </a:p>
          <a:p>
            <a:pPr marL="342900" indent="-342900">
              <a:buFont typeface="Wingdings" panose="05000000000000000000" pitchFamily="2" charset="2"/>
              <a:buChar char="n"/>
            </a:pPr>
            <a:endParaRPr lang="en-US" altLang="ja-JP" sz="2000" dirty="0"/>
          </a:p>
          <a:p>
            <a:pPr marL="342900" indent="-342900">
              <a:buFont typeface="Wingdings" panose="05000000000000000000" pitchFamily="2" charset="2"/>
              <a:buChar char="n"/>
            </a:pPr>
            <a:r>
              <a:rPr lang="en-US" altLang="ja-JP" sz="2000" dirty="0"/>
              <a:t>Japanese Patent Law Article 2(3)(</a:t>
            </a:r>
            <a:r>
              <a:rPr lang="en-US" altLang="ja-JP" sz="2000" dirty="0" err="1"/>
              <a:t>i</a:t>
            </a:r>
            <a:r>
              <a:rPr lang="en-US" altLang="ja-JP" sz="2000" dirty="0"/>
              <a:t>)</a:t>
            </a:r>
          </a:p>
          <a:p>
            <a:r>
              <a:rPr lang="en-US" altLang="ja-JP" sz="2000" dirty="0"/>
              <a:t>(3) “Working” of an invention in this Act means the following acts:</a:t>
            </a:r>
          </a:p>
          <a:p>
            <a:pPr marL="514350" indent="-514350">
              <a:buAutoNum type="romanLcParenBoth"/>
            </a:pPr>
            <a:r>
              <a:rPr lang="en-US" altLang="ja-JP" sz="2000" dirty="0"/>
              <a:t>in the case of an invention of </a:t>
            </a:r>
            <a:r>
              <a:rPr lang="en-US" altLang="ja-JP" sz="2000" u="sng" dirty="0"/>
              <a:t>a product (including a computer program, </a:t>
            </a:r>
            <a:r>
              <a:rPr lang="en-US" altLang="ja-JP" sz="2000" b="1" u="sng" dirty="0">
                <a:solidFill>
                  <a:srgbClr val="FF0000"/>
                </a:solidFill>
              </a:rPr>
              <a:t>etc.</a:t>
            </a:r>
            <a:r>
              <a:rPr lang="en-US" altLang="ja-JP" sz="2000" u="sng" dirty="0"/>
              <a:t>, the same shall apply hereinafter),</a:t>
            </a:r>
            <a:r>
              <a:rPr lang="en-US" altLang="ja-JP" sz="2000" dirty="0"/>
              <a:t> producing, using, assigning, ...</a:t>
            </a:r>
          </a:p>
          <a:p>
            <a:pPr marL="342900" indent="-342900">
              <a:buFont typeface="Wingdings" panose="05000000000000000000" pitchFamily="2" charset="2"/>
              <a:buChar char="n"/>
            </a:pPr>
            <a:endParaRPr lang="en-US" altLang="ja-JP" sz="2000" dirty="0"/>
          </a:p>
          <a:p>
            <a:pPr marL="342900" indent="-342900">
              <a:buFont typeface="Wingdings" panose="05000000000000000000" pitchFamily="2" charset="2"/>
              <a:buChar char="n"/>
            </a:pPr>
            <a:r>
              <a:rPr lang="en-US" altLang="ja-JP" sz="2000" dirty="0"/>
              <a:t>Japanese Patent Law Article 2(4)</a:t>
            </a:r>
          </a:p>
          <a:p>
            <a:r>
              <a:rPr lang="en-US" altLang="ja-JP" sz="2000" dirty="0"/>
              <a:t>A "computer program, etc." in this Act means </a:t>
            </a:r>
            <a:r>
              <a:rPr lang="en-US" altLang="ja-JP" sz="2000" b="1" u="sng" dirty="0">
                <a:solidFill>
                  <a:srgbClr val="FF0000"/>
                </a:solidFill>
              </a:rPr>
              <a:t>a computer program </a:t>
            </a:r>
            <a:r>
              <a:rPr lang="en-US" altLang="ja-JP" sz="2000" dirty="0"/>
              <a:t>(a set of instructions given to an electronic computer which are combined in order to produce a specific result, hereinafter the same shall apply in this paragraph) and </a:t>
            </a:r>
            <a:r>
              <a:rPr lang="en-US" altLang="ja-JP" sz="2000" b="1" u="sng" dirty="0">
                <a:solidFill>
                  <a:srgbClr val="FF0000"/>
                </a:solidFill>
              </a:rPr>
              <a:t>any other information</a:t>
            </a:r>
            <a:r>
              <a:rPr lang="en-US" altLang="ja-JP" sz="2000" dirty="0"/>
              <a:t> that is to be processed by an electronic computer </a:t>
            </a:r>
            <a:r>
              <a:rPr lang="en-US" altLang="ja-JP" sz="2000" b="1" u="sng" dirty="0">
                <a:solidFill>
                  <a:srgbClr val="FF0000"/>
                </a:solidFill>
              </a:rPr>
              <a:t>equivalent to a computer program</a:t>
            </a:r>
            <a:r>
              <a:rPr lang="en-US" altLang="ja-JP" sz="2000" dirty="0"/>
              <a:t>.</a:t>
            </a:r>
          </a:p>
        </p:txBody>
      </p:sp>
      <p:sp>
        <p:nvSpPr>
          <p:cNvPr id="9" name="タイトル 1">
            <a:extLst>
              <a:ext uri="{FF2B5EF4-FFF2-40B4-BE49-F238E27FC236}">
                <a16:creationId xmlns:a16="http://schemas.microsoft.com/office/drawing/2014/main" id="{8DBC3068-AEE0-4AEA-AD3A-C527E4C281F3}"/>
              </a:ext>
            </a:extLst>
          </p:cNvPr>
          <p:cNvSpPr txBox="1">
            <a:spLocks/>
          </p:cNvSpPr>
          <p:nvPr/>
        </p:nvSpPr>
        <p:spPr bwMode="auto">
          <a:xfrm>
            <a:off x="395536" y="341784"/>
            <a:ext cx="671743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a:t>2. First Requirement:</a:t>
            </a:r>
            <a:br>
              <a:rPr lang="en-US" altLang="ja-JP" sz="3600" kern="0"/>
            </a:br>
            <a:r>
              <a:rPr lang="en-US" altLang="ja-JP" sz="3600" kern="0"/>
              <a:t>    Allowable Claim Category</a:t>
            </a:r>
            <a:endParaRPr lang="ja-JP" altLang="en-US" sz="3600" kern="0" dirty="0"/>
          </a:p>
        </p:txBody>
      </p:sp>
      <p:sp>
        <p:nvSpPr>
          <p:cNvPr id="10" name="フッター プレースホルダー 2">
            <a:extLst>
              <a:ext uri="{FF2B5EF4-FFF2-40B4-BE49-F238E27FC236}">
                <a16:creationId xmlns:a16="http://schemas.microsoft.com/office/drawing/2014/main" id="{900015C5-85CF-4F14-9CCE-2C0714AEA219}"/>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2788172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92D8D39-2871-4094-8C9F-F34A73E15518}"/>
              </a:ext>
            </a:extLst>
          </p:cNvPr>
          <p:cNvSpPr txBox="1"/>
          <p:nvPr/>
        </p:nvSpPr>
        <p:spPr>
          <a:xfrm>
            <a:off x="395536" y="1639828"/>
            <a:ext cx="8208912" cy="4093428"/>
          </a:xfrm>
          <a:prstGeom prst="rect">
            <a:avLst/>
          </a:prstGeom>
          <a:noFill/>
        </p:spPr>
        <p:txBody>
          <a:bodyPr wrap="square" rtlCol="0">
            <a:spAutoFit/>
          </a:bodyPr>
          <a:lstStyle/>
          <a:p>
            <a:pPr marL="342900" indent="-342900">
              <a:buFont typeface="Wingdings" panose="05000000000000000000" pitchFamily="2" charset="2"/>
              <a:buChar char="n"/>
            </a:pPr>
            <a:r>
              <a:rPr lang="en-US" altLang="ja-JP" sz="2000" dirty="0"/>
              <a:t>Japanese Patent Law Article 2(4)</a:t>
            </a:r>
          </a:p>
          <a:p>
            <a:pPr marL="342900" indent="-342900">
              <a:buFont typeface="Wingdings" panose="05000000000000000000" pitchFamily="2" charset="2"/>
              <a:buChar char="n"/>
            </a:pPr>
            <a:endParaRPr lang="en-US" altLang="ja-JP" sz="2000" dirty="0"/>
          </a:p>
          <a:p>
            <a:r>
              <a:rPr lang="en-US" altLang="ja-JP" sz="2000" dirty="0"/>
              <a:t>A "computer program, etc." in this Act means </a:t>
            </a:r>
            <a:r>
              <a:rPr lang="en-US" altLang="ja-JP" sz="2000" b="1" u="sng" dirty="0">
                <a:solidFill>
                  <a:srgbClr val="FF0000"/>
                </a:solidFill>
              </a:rPr>
              <a:t>a computer program</a:t>
            </a:r>
            <a:r>
              <a:rPr lang="en-US" altLang="ja-JP" sz="2000" dirty="0"/>
              <a:t> …</a:t>
            </a:r>
            <a:r>
              <a:rPr lang="en-US" altLang="ja-JP" sz="2000" b="1" u="sng" dirty="0"/>
              <a:t> </a:t>
            </a:r>
            <a:r>
              <a:rPr lang="en-US" altLang="ja-JP" sz="2000" dirty="0"/>
              <a:t>and </a:t>
            </a:r>
            <a:r>
              <a:rPr lang="en-US" altLang="ja-JP" sz="2000" b="1" u="sng" dirty="0">
                <a:solidFill>
                  <a:srgbClr val="FF0000"/>
                </a:solidFill>
              </a:rPr>
              <a:t>any other information</a:t>
            </a:r>
            <a:r>
              <a:rPr lang="en-US" altLang="ja-JP" sz="2000" dirty="0"/>
              <a:t> that is to be processed by an electronic computer </a:t>
            </a:r>
            <a:r>
              <a:rPr lang="en-US" altLang="ja-JP" sz="2000" b="1" u="sng" dirty="0">
                <a:solidFill>
                  <a:srgbClr val="FF0000"/>
                </a:solidFill>
              </a:rPr>
              <a:t>equivalent to a computer program</a:t>
            </a:r>
            <a:r>
              <a:rPr lang="en-US" altLang="ja-JP" sz="2000" dirty="0"/>
              <a:t>.</a:t>
            </a:r>
          </a:p>
          <a:p>
            <a:endParaRPr lang="en-US" altLang="ja-JP" sz="2000" dirty="0"/>
          </a:p>
          <a:p>
            <a:pPr marL="342900" indent="-342900">
              <a:buFont typeface="Wingdings" panose="05000000000000000000" pitchFamily="2" charset="2"/>
              <a:buChar char="n"/>
            </a:pPr>
            <a:r>
              <a:rPr lang="en-US" altLang="ja-JP" sz="2000" dirty="0"/>
              <a:t>Explanation of the Revision issued by the JPO in 2002</a:t>
            </a:r>
          </a:p>
          <a:p>
            <a:endParaRPr lang="en-US" altLang="ja-JP" sz="2000" dirty="0"/>
          </a:p>
          <a:p>
            <a:pPr marL="342900" indent="-342900">
              <a:buFont typeface="Arial" panose="020B0604020202020204" pitchFamily="34" charset="0"/>
              <a:buChar char="•"/>
            </a:pPr>
            <a:r>
              <a:rPr lang="en-US" altLang="ja-JP" sz="2000" dirty="0"/>
              <a:t>Information that is to be processed by an electronic computer equivalent to a computer program includes </a:t>
            </a:r>
            <a:r>
              <a:rPr lang="en-US" altLang="ja-JP" sz="2000" u="sng" dirty="0"/>
              <a:t>information defining processing of a computer by its data structure.</a:t>
            </a:r>
          </a:p>
          <a:p>
            <a:pPr marL="342900" indent="-342900">
              <a:buFont typeface="Arial" panose="020B0604020202020204" pitchFamily="34" charset="0"/>
              <a:buChar char="•"/>
            </a:pPr>
            <a:endParaRPr lang="en-US" altLang="ja-JP" sz="2000" u="sng" dirty="0"/>
          </a:p>
          <a:p>
            <a:pPr marL="342900" indent="-342900">
              <a:buFont typeface="Arial" panose="020B0604020202020204" pitchFamily="34" charset="0"/>
              <a:buChar char="•"/>
            </a:pPr>
            <a:r>
              <a:rPr lang="en-US" altLang="ja-JP" sz="2000" dirty="0"/>
              <a:t>Enough examples were not shown in the explanation.</a:t>
            </a:r>
          </a:p>
        </p:txBody>
      </p:sp>
      <p:sp>
        <p:nvSpPr>
          <p:cNvPr id="9" name="タイトル 1">
            <a:extLst>
              <a:ext uri="{FF2B5EF4-FFF2-40B4-BE49-F238E27FC236}">
                <a16:creationId xmlns:a16="http://schemas.microsoft.com/office/drawing/2014/main" id="{369906BA-4803-446C-83DF-31B3D9877EEF}"/>
              </a:ext>
            </a:extLst>
          </p:cNvPr>
          <p:cNvSpPr txBox="1">
            <a:spLocks/>
          </p:cNvSpPr>
          <p:nvPr/>
        </p:nvSpPr>
        <p:spPr bwMode="auto">
          <a:xfrm>
            <a:off x="395536" y="341784"/>
            <a:ext cx="671743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a:t>2. First Requirement:</a:t>
            </a:r>
            <a:br>
              <a:rPr lang="en-US" altLang="ja-JP" sz="3600" kern="0"/>
            </a:br>
            <a:r>
              <a:rPr lang="en-US" altLang="ja-JP" sz="3600" kern="0"/>
              <a:t>    Allowable Claim Category</a:t>
            </a:r>
            <a:endParaRPr lang="ja-JP" altLang="en-US" sz="3600" kern="0" dirty="0"/>
          </a:p>
        </p:txBody>
      </p:sp>
      <p:sp>
        <p:nvSpPr>
          <p:cNvPr id="10" name="フッター プレースホルダー 2">
            <a:extLst>
              <a:ext uri="{FF2B5EF4-FFF2-40B4-BE49-F238E27FC236}">
                <a16:creationId xmlns:a16="http://schemas.microsoft.com/office/drawing/2014/main" id="{5999632A-A28B-4CCD-AFBD-ED7C89F2D651}"/>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4057384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92D8D39-2871-4094-8C9F-F34A73E15518}"/>
              </a:ext>
            </a:extLst>
          </p:cNvPr>
          <p:cNvSpPr txBox="1"/>
          <p:nvPr/>
        </p:nvSpPr>
        <p:spPr>
          <a:xfrm>
            <a:off x="467544" y="1692672"/>
            <a:ext cx="8208912" cy="4616648"/>
          </a:xfrm>
          <a:prstGeom prst="rect">
            <a:avLst/>
          </a:prstGeom>
          <a:noFill/>
        </p:spPr>
        <p:txBody>
          <a:bodyPr wrap="square" rtlCol="0">
            <a:spAutoFit/>
          </a:bodyPr>
          <a:lstStyle/>
          <a:p>
            <a:pPr marL="342900" indent="-342900">
              <a:buFont typeface="Wingdings" panose="05000000000000000000" pitchFamily="2" charset="2"/>
              <a:buChar char="n"/>
            </a:pPr>
            <a:r>
              <a:rPr lang="en-US" altLang="ja-JP" sz="2000" dirty="0"/>
              <a:t>A lot of examples were added to the Patent Examination Handbook in March 22, 2017</a:t>
            </a:r>
          </a:p>
          <a:p>
            <a:r>
              <a:rPr lang="en-US" altLang="ja-JP" sz="1600" dirty="0"/>
              <a:t>      </a:t>
            </a:r>
            <a:r>
              <a:rPr lang="en-US" altLang="ja-JP" sz="1600" dirty="0">
                <a:hlinkClick r:id="rId2"/>
              </a:rPr>
              <a:t>https://www.jpo.go.jp/tetuzuki_e/t_tokkyo_e/files_handbook_sinsa_e/app_b1_e.pdf</a:t>
            </a:r>
            <a:endParaRPr lang="en-US" altLang="ja-JP" sz="2000" dirty="0"/>
          </a:p>
          <a:p>
            <a:pPr marL="342900" indent="-342900">
              <a:buFont typeface="Wingdings" panose="05000000000000000000" pitchFamily="2" charset="2"/>
              <a:buChar char="n"/>
            </a:pPr>
            <a:r>
              <a:rPr lang="en-US" altLang="ja-JP" sz="2000" dirty="0"/>
              <a:t>List of the added examples regarding information equivalent to computer programs:</a:t>
            </a:r>
          </a:p>
          <a:p>
            <a:pPr marL="342900" indent="-342900">
              <a:buFont typeface="Arial" panose="020B0604020202020204" pitchFamily="34" charset="0"/>
              <a:buChar char="•"/>
            </a:pPr>
            <a:r>
              <a:rPr lang="en-US" altLang="ja-JP" dirty="0"/>
              <a:t>Case 2-11: Tree-Structured Area Management </a:t>
            </a:r>
            <a:r>
              <a:rPr lang="en-US" altLang="ja-JP" u="sng" dirty="0"/>
              <a:t>Data (</a:t>
            </a:r>
            <a:r>
              <a:rPr lang="en-US" altLang="ja-JP" u="sng" dirty="0">
                <a:solidFill>
                  <a:srgbClr val="FF0000"/>
                </a:solidFill>
              </a:rPr>
              <a:t>Allowable</a:t>
            </a:r>
            <a:r>
              <a:rPr lang="en-US" altLang="ja-JP" u="sng" dirty="0"/>
              <a:t>)</a:t>
            </a:r>
          </a:p>
          <a:p>
            <a:pPr marL="342900" indent="-342900">
              <a:buFont typeface="Arial" panose="020B0604020202020204" pitchFamily="34" charset="0"/>
              <a:buChar char="•"/>
            </a:pPr>
            <a:r>
              <a:rPr lang="en-US" altLang="ja-JP" dirty="0"/>
              <a:t>Case 2-12: </a:t>
            </a:r>
            <a:r>
              <a:rPr lang="en-US" altLang="ja-JP" u="sng" dirty="0"/>
              <a:t>Data Structure</a:t>
            </a:r>
            <a:r>
              <a:rPr lang="en-US" altLang="ja-JP" dirty="0"/>
              <a:t> of Encrypted File (</a:t>
            </a:r>
            <a:r>
              <a:rPr lang="en-US" altLang="ja-JP" dirty="0">
                <a:solidFill>
                  <a:srgbClr val="FF0000"/>
                </a:solidFill>
              </a:rPr>
              <a:t>Allowable</a:t>
            </a:r>
            <a:r>
              <a:rPr lang="en-US" altLang="ja-JP" dirty="0"/>
              <a:t>)</a:t>
            </a:r>
          </a:p>
          <a:p>
            <a:pPr marL="342900" indent="-342900">
              <a:buFont typeface="Arial" panose="020B0604020202020204" pitchFamily="34" charset="0"/>
              <a:buChar char="•"/>
            </a:pPr>
            <a:r>
              <a:rPr lang="en-US" altLang="ja-JP" dirty="0"/>
              <a:t>Case 2-13: </a:t>
            </a:r>
            <a:r>
              <a:rPr lang="en-US" altLang="ja-JP" u="sng" dirty="0"/>
              <a:t>Data Structure</a:t>
            </a:r>
            <a:r>
              <a:rPr lang="en-US" altLang="ja-JP" dirty="0"/>
              <a:t> of Dialogue Scenarios in Voice Interactive System (</a:t>
            </a:r>
            <a:r>
              <a:rPr lang="en-US" altLang="ja-JP" dirty="0">
                <a:solidFill>
                  <a:srgbClr val="FF0000"/>
                </a:solidFill>
              </a:rPr>
              <a:t>Allowable</a:t>
            </a:r>
            <a:r>
              <a:rPr lang="en-US" altLang="ja-JP" dirty="0"/>
              <a:t>)</a:t>
            </a:r>
          </a:p>
          <a:p>
            <a:pPr marL="342900" indent="-342900">
              <a:buFont typeface="Arial" panose="020B0604020202020204" pitchFamily="34" charset="0"/>
              <a:buChar char="•"/>
            </a:pPr>
            <a:r>
              <a:rPr lang="en-US" altLang="ja-JP" dirty="0"/>
              <a:t>Case 2-14: Trained </a:t>
            </a:r>
            <a:r>
              <a:rPr lang="en-US" altLang="ja-JP" u="sng" dirty="0"/>
              <a:t>Model</a:t>
            </a:r>
            <a:r>
              <a:rPr lang="en-US" altLang="ja-JP" dirty="0"/>
              <a:t> for Analyzing Reputations of Accommodations (</a:t>
            </a:r>
            <a:r>
              <a:rPr lang="en-US" altLang="ja-JP" dirty="0">
                <a:solidFill>
                  <a:srgbClr val="FF0000"/>
                </a:solidFill>
              </a:rPr>
              <a:t>Allowable</a:t>
            </a:r>
            <a:r>
              <a:rPr lang="en-US" altLang="ja-JP" dirty="0"/>
              <a:t>)</a:t>
            </a:r>
          </a:p>
          <a:p>
            <a:pPr marL="342900" indent="-342900">
              <a:buFont typeface="Arial" panose="020B0604020202020204" pitchFamily="34" charset="0"/>
              <a:buChar char="•"/>
            </a:pPr>
            <a:r>
              <a:rPr lang="en-US" altLang="ja-JP" dirty="0"/>
              <a:t>Case 2-15: 3D Printing </a:t>
            </a:r>
            <a:r>
              <a:rPr lang="en-US" altLang="ja-JP" u="sng" dirty="0"/>
              <a:t>Data</a:t>
            </a:r>
            <a:r>
              <a:rPr lang="en-US" altLang="ja-JP" dirty="0"/>
              <a:t> (</a:t>
            </a:r>
            <a:r>
              <a:rPr lang="en-US" altLang="ja-JP" dirty="0">
                <a:solidFill>
                  <a:srgbClr val="FF0000"/>
                </a:solidFill>
              </a:rPr>
              <a:t>Allowable</a:t>
            </a:r>
            <a:r>
              <a:rPr lang="en-US" altLang="ja-JP" dirty="0"/>
              <a:t>)</a:t>
            </a:r>
          </a:p>
          <a:p>
            <a:pPr marL="342900" indent="-342900">
              <a:buFont typeface="Arial" panose="020B0604020202020204" pitchFamily="34" charset="0"/>
              <a:buChar char="•"/>
            </a:pPr>
            <a:r>
              <a:rPr lang="en-US" altLang="ja-JP" dirty="0"/>
              <a:t>Case 3-2: Sugar Content </a:t>
            </a:r>
            <a:r>
              <a:rPr lang="en-US" altLang="ja-JP" u="sng" dirty="0"/>
              <a:t>Data</a:t>
            </a:r>
            <a:r>
              <a:rPr lang="en-US" altLang="ja-JP" dirty="0"/>
              <a:t> (</a:t>
            </a:r>
            <a:r>
              <a:rPr lang="en-US" altLang="ja-JP" dirty="0">
                <a:solidFill>
                  <a:srgbClr val="0070C0"/>
                </a:solidFill>
              </a:rPr>
              <a:t>Not Allowable</a:t>
            </a:r>
            <a:r>
              <a:rPr lang="en-US" altLang="ja-JP" dirty="0"/>
              <a:t>) and </a:t>
            </a:r>
            <a:r>
              <a:rPr lang="en-US" altLang="ja-JP" u="sng" dirty="0"/>
              <a:t>Method</a:t>
            </a:r>
            <a:r>
              <a:rPr lang="en-US" altLang="ja-JP" dirty="0"/>
              <a:t> for Predicting Sugar Content </a:t>
            </a:r>
            <a:r>
              <a:rPr lang="en-US" altLang="ja-JP" u="sng" dirty="0"/>
              <a:t>Data</a:t>
            </a:r>
            <a:r>
              <a:rPr lang="en-US" altLang="ja-JP" dirty="0"/>
              <a:t> of Apples (</a:t>
            </a:r>
            <a:r>
              <a:rPr lang="en-US" altLang="ja-JP" dirty="0">
                <a:solidFill>
                  <a:srgbClr val="FF0000"/>
                </a:solidFill>
              </a:rPr>
              <a:t>Allowable</a:t>
            </a:r>
            <a:r>
              <a:rPr lang="en-US" altLang="ja-JP" dirty="0"/>
              <a:t>)</a:t>
            </a:r>
          </a:p>
          <a:p>
            <a:pPr marL="342900" indent="-342900">
              <a:buFont typeface="Arial" panose="020B0604020202020204" pitchFamily="34" charset="0"/>
              <a:buChar char="•"/>
            </a:pPr>
            <a:r>
              <a:rPr lang="en-US" altLang="ja-JP" dirty="0"/>
              <a:t>Case 3-3: 3D Printing </a:t>
            </a:r>
            <a:r>
              <a:rPr lang="en-US" altLang="ja-JP" u="sng" dirty="0"/>
              <a:t>Data</a:t>
            </a:r>
            <a:r>
              <a:rPr lang="en-US" altLang="ja-JP" dirty="0"/>
              <a:t> (</a:t>
            </a:r>
            <a:r>
              <a:rPr lang="en-US" altLang="ja-JP" dirty="0">
                <a:solidFill>
                  <a:srgbClr val="0070C0"/>
                </a:solidFill>
              </a:rPr>
              <a:t>Not Allowable</a:t>
            </a:r>
            <a:r>
              <a:rPr lang="en-US" altLang="ja-JP" dirty="0"/>
              <a:t>) for Dolls and 3D Printing </a:t>
            </a:r>
            <a:r>
              <a:rPr lang="en-US" altLang="ja-JP" u="sng" dirty="0"/>
              <a:t>Method</a:t>
            </a:r>
            <a:r>
              <a:rPr lang="en-US" altLang="ja-JP" dirty="0"/>
              <a:t> (</a:t>
            </a:r>
            <a:r>
              <a:rPr lang="en-US" altLang="ja-JP" dirty="0">
                <a:solidFill>
                  <a:srgbClr val="FF0000"/>
                </a:solidFill>
              </a:rPr>
              <a:t>Allowable</a:t>
            </a:r>
            <a:r>
              <a:rPr lang="en-US" altLang="ja-JP" dirty="0"/>
              <a:t>)</a:t>
            </a:r>
          </a:p>
        </p:txBody>
      </p:sp>
      <p:sp>
        <p:nvSpPr>
          <p:cNvPr id="9" name="タイトル 1">
            <a:extLst>
              <a:ext uri="{FF2B5EF4-FFF2-40B4-BE49-F238E27FC236}">
                <a16:creationId xmlns:a16="http://schemas.microsoft.com/office/drawing/2014/main" id="{30D901D8-7D1E-4A14-8381-1DDAA6AFDE1F}"/>
              </a:ext>
            </a:extLst>
          </p:cNvPr>
          <p:cNvSpPr txBox="1">
            <a:spLocks/>
          </p:cNvSpPr>
          <p:nvPr/>
        </p:nvSpPr>
        <p:spPr bwMode="auto">
          <a:xfrm>
            <a:off x="395536" y="341784"/>
            <a:ext cx="671743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a:t>2. First Requirement:</a:t>
            </a:r>
            <a:br>
              <a:rPr lang="en-US" altLang="ja-JP" sz="3600" kern="0"/>
            </a:br>
            <a:r>
              <a:rPr lang="en-US" altLang="ja-JP" sz="3600" kern="0"/>
              <a:t>    Allowable Claim Category</a:t>
            </a:r>
            <a:endParaRPr lang="ja-JP" altLang="en-US" sz="3600" kern="0" dirty="0"/>
          </a:p>
        </p:txBody>
      </p:sp>
      <p:sp>
        <p:nvSpPr>
          <p:cNvPr id="10" name="フッター プレースホルダー 2">
            <a:extLst>
              <a:ext uri="{FF2B5EF4-FFF2-40B4-BE49-F238E27FC236}">
                <a16:creationId xmlns:a16="http://schemas.microsoft.com/office/drawing/2014/main" id="{65B1879C-D875-495D-83B9-B7DF66DA3BF5}"/>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3390943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92D8D39-2871-4094-8C9F-F34A73E15518}"/>
              </a:ext>
            </a:extLst>
          </p:cNvPr>
          <p:cNvSpPr txBox="1"/>
          <p:nvPr/>
        </p:nvSpPr>
        <p:spPr>
          <a:xfrm>
            <a:off x="395536" y="1567820"/>
            <a:ext cx="8208912" cy="4093428"/>
          </a:xfrm>
          <a:prstGeom prst="rect">
            <a:avLst/>
          </a:prstGeom>
          <a:noFill/>
        </p:spPr>
        <p:txBody>
          <a:bodyPr wrap="square" rtlCol="0">
            <a:spAutoFit/>
          </a:bodyPr>
          <a:lstStyle/>
          <a:p>
            <a:pPr marL="342900" indent="-342900">
              <a:buFont typeface="Wingdings" panose="05000000000000000000" pitchFamily="2" charset="2"/>
              <a:buChar char="n"/>
            </a:pPr>
            <a:r>
              <a:rPr lang="en-US" altLang="ja-JP" sz="2000" dirty="0"/>
              <a:t>Be careful</a:t>
            </a:r>
          </a:p>
          <a:p>
            <a:r>
              <a:rPr lang="en-US" altLang="ja-JP" sz="2000" dirty="0"/>
              <a:t>Not all data is protected as information equivalent to computer programs.</a:t>
            </a:r>
          </a:p>
          <a:p>
            <a:endParaRPr lang="en-US" altLang="ja-JP" sz="2000" dirty="0"/>
          </a:p>
          <a:p>
            <a:pPr marL="342900" indent="-342900">
              <a:buFont typeface="Wingdings" panose="05000000000000000000" pitchFamily="2" charset="2"/>
              <a:buChar char="n"/>
            </a:pPr>
            <a:r>
              <a:rPr lang="en-US" altLang="ja-JP" sz="2000" dirty="0"/>
              <a:t>Mere information or data itself is </a:t>
            </a:r>
            <a:r>
              <a:rPr lang="en-US" altLang="ja-JP" sz="2000" dirty="0">
                <a:solidFill>
                  <a:srgbClr val="0070C0"/>
                </a:solidFill>
              </a:rPr>
              <a:t>not allowable</a:t>
            </a:r>
            <a:r>
              <a:rPr lang="en-US" altLang="ja-JP" sz="2000" dirty="0"/>
              <a:t>.</a:t>
            </a:r>
          </a:p>
          <a:p>
            <a:pPr marL="342900" indent="-342900">
              <a:buFont typeface="Arial" panose="020B0604020202020204" pitchFamily="34" charset="0"/>
              <a:buChar char="•"/>
            </a:pPr>
            <a:endParaRPr lang="en-US" altLang="ja-JP" sz="2000" u="sng" dirty="0"/>
          </a:p>
          <a:p>
            <a:pPr marL="342900" indent="-342900">
              <a:buFont typeface="Arial" panose="020B0604020202020204" pitchFamily="34" charset="0"/>
              <a:buChar char="•"/>
            </a:pPr>
            <a:r>
              <a:rPr lang="en-US" altLang="ja-JP" sz="2000" u="sng" dirty="0"/>
              <a:t>(Case 3-2)</a:t>
            </a:r>
            <a:r>
              <a:rPr lang="en-US" altLang="ja-JP" sz="2000" dirty="0"/>
              <a:t> </a:t>
            </a:r>
            <a:r>
              <a:rPr lang="en-US" altLang="ja-JP" sz="2000" u="sng" dirty="0">
                <a:solidFill>
                  <a:srgbClr val="0070C0"/>
                </a:solidFill>
              </a:rPr>
              <a:t>Sugar content data</a:t>
            </a:r>
            <a:r>
              <a:rPr lang="en-US" altLang="ja-JP" sz="2000" dirty="0">
                <a:solidFill>
                  <a:srgbClr val="0070C0"/>
                </a:solidFill>
              </a:rPr>
              <a:t> </a:t>
            </a:r>
            <a:r>
              <a:rPr lang="en-US" altLang="ja-JP" sz="2000" dirty="0"/>
              <a:t>of apples that is measured with a portable sugar content sensor performing near-infrared spectral analyzer.</a:t>
            </a:r>
          </a:p>
          <a:p>
            <a:pPr marL="342900" indent="-342900">
              <a:buFont typeface="Arial" panose="020B0604020202020204" pitchFamily="34" charset="0"/>
              <a:buChar char="•"/>
            </a:pPr>
            <a:endParaRPr lang="en-US" altLang="ja-JP" sz="2000" dirty="0"/>
          </a:p>
          <a:p>
            <a:pPr marL="342900" indent="-342900">
              <a:buFont typeface="Arial" panose="020B0604020202020204" pitchFamily="34" charset="0"/>
              <a:buChar char="•"/>
            </a:pPr>
            <a:r>
              <a:rPr lang="en-US" altLang="ja-JP" sz="2000" u="sng" dirty="0"/>
              <a:t>(Case 3-3)</a:t>
            </a:r>
            <a:r>
              <a:rPr lang="en-US" altLang="ja-JP" sz="2000" dirty="0"/>
              <a:t> </a:t>
            </a:r>
            <a:r>
              <a:rPr lang="en-US" altLang="ja-JP" sz="2000" u="sng" dirty="0">
                <a:solidFill>
                  <a:srgbClr val="0070C0"/>
                </a:solidFill>
              </a:rPr>
              <a:t>3D printing data</a:t>
            </a:r>
            <a:r>
              <a:rPr lang="en-US" altLang="ja-JP" sz="2000" dirty="0">
                <a:solidFill>
                  <a:srgbClr val="0070C0"/>
                </a:solidFill>
              </a:rPr>
              <a:t> </a:t>
            </a:r>
            <a:r>
              <a:rPr lang="en-US" altLang="ja-JP" sz="2000" dirty="0"/>
              <a:t>for dolls to be loaded by a controller of a 3D printing device, the 3D printing data comprising a three-dimensional shape and colors.</a:t>
            </a:r>
          </a:p>
        </p:txBody>
      </p:sp>
      <p:sp>
        <p:nvSpPr>
          <p:cNvPr id="9" name="タイトル 1">
            <a:extLst>
              <a:ext uri="{FF2B5EF4-FFF2-40B4-BE49-F238E27FC236}">
                <a16:creationId xmlns:a16="http://schemas.microsoft.com/office/drawing/2014/main" id="{BB3461C1-7F1B-4626-A241-A5DC57C74F4C}"/>
              </a:ext>
            </a:extLst>
          </p:cNvPr>
          <p:cNvSpPr txBox="1">
            <a:spLocks/>
          </p:cNvSpPr>
          <p:nvPr/>
        </p:nvSpPr>
        <p:spPr bwMode="auto">
          <a:xfrm>
            <a:off x="395536" y="341784"/>
            <a:ext cx="671743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a:t>2. First Requirement:</a:t>
            </a:r>
            <a:br>
              <a:rPr lang="en-US" altLang="ja-JP" sz="3600" kern="0"/>
            </a:br>
            <a:r>
              <a:rPr lang="en-US" altLang="ja-JP" sz="3600" kern="0"/>
              <a:t>    Allowable Claim Category</a:t>
            </a:r>
            <a:endParaRPr lang="ja-JP" altLang="en-US" sz="3600" kern="0" dirty="0"/>
          </a:p>
        </p:txBody>
      </p:sp>
      <p:sp>
        <p:nvSpPr>
          <p:cNvPr id="10" name="フッター プレースホルダー 2">
            <a:extLst>
              <a:ext uri="{FF2B5EF4-FFF2-40B4-BE49-F238E27FC236}">
                <a16:creationId xmlns:a16="http://schemas.microsoft.com/office/drawing/2014/main" id="{65172640-386D-4397-9218-C7AE46C91EA6}"/>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2964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7">
            <a:extLst>
              <a:ext uri="{FF2B5EF4-FFF2-40B4-BE49-F238E27FC236}">
                <a16:creationId xmlns:a16="http://schemas.microsoft.com/office/drawing/2014/main" id="{E040AC81-3DD5-4AEB-99F9-5143FF18272C}"/>
              </a:ext>
            </a:extLst>
          </p:cNvPr>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r>
              <a:rPr lang="en-US" altLang="ja-JP" sz="3600" kern="0"/>
              <a:t>Disclaimer</a:t>
            </a:r>
            <a:endParaRPr lang="ja-JP" altLang="en-US" sz="3600" kern="0" dirty="0"/>
          </a:p>
        </p:txBody>
      </p:sp>
      <p:sp>
        <p:nvSpPr>
          <p:cNvPr id="8" name="コンテンツ プレースホルダー 8">
            <a:extLst>
              <a:ext uri="{FF2B5EF4-FFF2-40B4-BE49-F238E27FC236}">
                <a16:creationId xmlns:a16="http://schemas.microsoft.com/office/drawing/2014/main" id="{814C63CF-65C0-404B-9074-ABCA251A4BA2}"/>
              </a:ext>
            </a:extLst>
          </p:cNvPr>
          <p:cNvSpPr txBox="1">
            <a:spLocks/>
          </p:cNvSpPr>
          <p:nvPr/>
        </p:nvSpPr>
        <p:spPr>
          <a:xfrm>
            <a:off x="446856" y="1484784"/>
            <a:ext cx="8229600" cy="4525963"/>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Arial" charset="0"/>
                <a:ea typeface="ＭＳ Ｐゴシック" panose="020B0600070205080204"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Arial" charset="0"/>
                <a:ea typeface="ＭＳ Ｐゴシック" panose="020B0600070205080204" pitchFamily="50" charset="-128"/>
              </a:defRPr>
            </a:lvl2pPr>
            <a:lvl3pPr marL="1143000" indent="-228600" algn="l" rtl="0" eaLnBrk="1" fontAlgn="base" hangingPunct="1">
              <a:spcBef>
                <a:spcPct val="20000"/>
              </a:spcBef>
              <a:spcAft>
                <a:spcPct val="0"/>
              </a:spcAft>
              <a:buChar char="•"/>
              <a:defRPr kumimoji="1" sz="2400">
                <a:solidFill>
                  <a:schemeClr val="tx1"/>
                </a:solidFill>
                <a:latin typeface="Arial" charset="0"/>
                <a:ea typeface="ＭＳ Ｐゴシック" panose="020B0600070205080204" pitchFamily="50" charset="-128"/>
              </a:defRPr>
            </a:lvl3pPr>
            <a:lvl4pPr marL="1600200" indent="-228600" algn="l" rtl="0" eaLnBrk="1" fontAlgn="base" hangingPunct="1">
              <a:spcBef>
                <a:spcPct val="20000"/>
              </a:spcBef>
              <a:spcAft>
                <a:spcPct val="0"/>
              </a:spcAft>
              <a:buChar char="–"/>
              <a:defRPr kumimoji="1" sz="2000">
                <a:solidFill>
                  <a:schemeClr val="tx1"/>
                </a:solidFill>
                <a:latin typeface="Arial" charset="0"/>
                <a:ea typeface="ＭＳ Ｐゴシック" panose="020B0600070205080204" pitchFamily="50" charset="-128"/>
              </a:defRPr>
            </a:lvl4pPr>
            <a:lvl5pPr marL="2057400" indent="-228600" algn="l" rtl="0" eaLnBrk="1" fontAlgn="base" hangingPunct="1">
              <a:spcBef>
                <a:spcPct val="20000"/>
              </a:spcBef>
              <a:spcAft>
                <a:spcPct val="0"/>
              </a:spcAft>
              <a:buChar char="»"/>
              <a:defRPr kumimoji="1" sz="2000">
                <a:solidFill>
                  <a:schemeClr val="tx1"/>
                </a:solidFill>
                <a:latin typeface="Arial" charset="0"/>
                <a:ea typeface="ＭＳ Ｐゴシック" panose="020B060007020508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000" kern="0" dirty="0"/>
              <a:t>The materials prepared and presented here reflect the personal views of the author and do not represent any other individuals or entities. Iizuka International Patent Office and Japan Patent Attorneys Association does not assume any responsibility for the materials.</a:t>
            </a:r>
          </a:p>
          <a:p>
            <a:pPr marL="0" indent="0">
              <a:buFontTx/>
              <a:buNone/>
            </a:pPr>
            <a:endParaRPr lang="en-US" altLang="ja-JP" sz="2000" kern="0" dirty="0"/>
          </a:p>
          <a:p>
            <a:pPr marL="0" indent="0">
              <a:buFontTx/>
              <a:buNone/>
            </a:pPr>
            <a:r>
              <a:rPr lang="en-US" altLang="ja-JP" sz="2000" kern="0" dirty="0"/>
              <a:t>It is understood that each case is fact specific and the materials are not intended to be a source of legal advice.  These materials may or may not be relevant to any particular situation.</a:t>
            </a:r>
          </a:p>
          <a:p>
            <a:pPr marL="0" indent="0">
              <a:buFontTx/>
              <a:buNone/>
            </a:pPr>
            <a:endParaRPr lang="en-US" altLang="ja-JP" sz="2000" kern="0" dirty="0"/>
          </a:p>
          <a:p>
            <a:pPr marL="0" indent="0">
              <a:buFontTx/>
              <a:buNone/>
            </a:pPr>
            <a:r>
              <a:rPr lang="en-US" altLang="ja-JP" sz="2000" kern="0" dirty="0"/>
              <a:t>The author, Iizuka International Patent Office or Japan Patent Attorneys Association cannot be bound to the statements given in these materials.  Although every attempt was made to ensure that these materials are accurate, errors or omissions may be contained therein and any liability is disclaimed.</a:t>
            </a:r>
            <a:endParaRPr lang="ja-JP" altLang="en-US" sz="2000" kern="0" dirty="0"/>
          </a:p>
          <a:p>
            <a:pPr marL="0" indent="0">
              <a:buFontTx/>
              <a:buNone/>
            </a:pPr>
            <a:endParaRPr lang="ja-JP" altLang="en-US" sz="2000" kern="0" dirty="0"/>
          </a:p>
        </p:txBody>
      </p:sp>
      <p:sp>
        <p:nvSpPr>
          <p:cNvPr id="9" name="フッター プレースホルダー 2">
            <a:extLst>
              <a:ext uri="{FF2B5EF4-FFF2-40B4-BE49-F238E27FC236}">
                <a16:creationId xmlns:a16="http://schemas.microsoft.com/office/drawing/2014/main" id="{5E6EA9B1-C50B-4653-AFE7-9EE8DEA02A87}"/>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4060260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92D8D39-2871-4094-8C9F-F34A73E15518}"/>
              </a:ext>
            </a:extLst>
          </p:cNvPr>
          <p:cNvSpPr txBox="1"/>
          <p:nvPr/>
        </p:nvSpPr>
        <p:spPr>
          <a:xfrm>
            <a:off x="395536" y="1508120"/>
            <a:ext cx="8208912" cy="707886"/>
          </a:xfrm>
          <a:prstGeom prst="rect">
            <a:avLst/>
          </a:prstGeom>
          <a:noFill/>
        </p:spPr>
        <p:txBody>
          <a:bodyPr wrap="square" rtlCol="0">
            <a:spAutoFit/>
          </a:bodyPr>
          <a:lstStyle/>
          <a:p>
            <a:pPr marL="342900" indent="-342900">
              <a:buFont typeface="Wingdings" panose="05000000000000000000" pitchFamily="2" charset="2"/>
              <a:buChar char="n"/>
            </a:pPr>
            <a:r>
              <a:rPr lang="en-US" altLang="ja-JP" sz="2000" dirty="0"/>
              <a:t>Information defining processing of a computer by its data structure is </a:t>
            </a:r>
            <a:r>
              <a:rPr lang="en-US" altLang="ja-JP" sz="2000" dirty="0">
                <a:solidFill>
                  <a:srgbClr val="FF0000"/>
                </a:solidFill>
              </a:rPr>
              <a:t>Allowable</a:t>
            </a:r>
            <a:r>
              <a:rPr lang="en-US" altLang="ja-JP" sz="2000" dirty="0"/>
              <a:t>.</a:t>
            </a:r>
          </a:p>
        </p:txBody>
      </p:sp>
      <p:sp>
        <p:nvSpPr>
          <p:cNvPr id="6" name="テキスト ボックス 5">
            <a:extLst>
              <a:ext uri="{FF2B5EF4-FFF2-40B4-BE49-F238E27FC236}">
                <a16:creationId xmlns:a16="http://schemas.microsoft.com/office/drawing/2014/main" id="{3B14FADB-C3EF-44C2-ADE6-DFED3588A3D4}"/>
              </a:ext>
            </a:extLst>
          </p:cNvPr>
          <p:cNvSpPr txBox="1"/>
          <p:nvPr/>
        </p:nvSpPr>
        <p:spPr>
          <a:xfrm>
            <a:off x="650939" y="2292836"/>
            <a:ext cx="4680519" cy="4016484"/>
          </a:xfrm>
          <a:prstGeom prst="rect">
            <a:avLst/>
          </a:prstGeom>
          <a:noFill/>
        </p:spPr>
        <p:txBody>
          <a:bodyPr wrap="square" rtlCol="0">
            <a:spAutoFit/>
          </a:bodyPr>
          <a:lstStyle/>
          <a:p>
            <a:r>
              <a:rPr lang="en-US" altLang="ja-JP" sz="1700" dirty="0"/>
              <a:t>(Case 2-11)</a:t>
            </a:r>
          </a:p>
          <a:p>
            <a:r>
              <a:rPr lang="en-US" altLang="ja-JP" sz="1700" dirty="0"/>
              <a:t>Ex)      </a:t>
            </a:r>
            <a:r>
              <a:rPr lang="en-US" altLang="ja-JP" sz="1700" u="sng" dirty="0">
                <a:solidFill>
                  <a:srgbClr val="FF0000"/>
                </a:solidFill>
              </a:rPr>
              <a:t>Tree-structured area management data </a:t>
            </a:r>
            <a:r>
              <a:rPr lang="en-US" altLang="ja-JP" sz="1700" dirty="0"/>
              <a:t>comprising in the order of single-layer root node, multi-layer intermediate nodes and single-layer leaf nodes from top, wherein;</a:t>
            </a:r>
          </a:p>
          <a:p>
            <a:endParaRPr lang="en-US" altLang="ja-JP" sz="1700" dirty="0"/>
          </a:p>
          <a:p>
            <a:r>
              <a:rPr lang="en-US" altLang="ja-JP" sz="1700" dirty="0"/>
              <a:t>     the said leaf nodes …; </a:t>
            </a:r>
          </a:p>
          <a:p>
            <a:r>
              <a:rPr lang="en-US" altLang="ja-JP" sz="1700" dirty="0"/>
              <a:t>     among the said intermediate nodes, …;</a:t>
            </a:r>
          </a:p>
          <a:p>
            <a:r>
              <a:rPr lang="en-US" altLang="ja-JP" sz="1700" dirty="0"/>
              <a:t>     among the said intermediate nodes, …;</a:t>
            </a:r>
          </a:p>
          <a:p>
            <a:r>
              <a:rPr lang="en-US" altLang="ja-JP" sz="1700" dirty="0"/>
              <a:t>     the said root node has …; </a:t>
            </a:r>
          </a:p>
          <a:p>
            <a:endParaRPr lang="en-US" altLang="ja-JP" sz="1700" dirty="0"/>
          </a:p>
          <a:p>
            <a:r>
              <a:rPr lang="en-US" altLang="ja-JP" sz="1700" dirty="0"/>
              <a:t>     and  it is used by the said contents distribution server to perform processing to identify leaf nodes corresponding to distribution areas .... </a:t>
            </a:r>
          </a:p>
        </p:txBody>
      </p:sp>
      <p:sp>
        <p:nvSpPr>
          <p:cNvPr id="7" name="右中かっこ 6">
            <a:extLst>
              <a:ext uri="{FF2B5EF4-FFF2-40B4-BE49-F238E27FC236}">
                <a16:creationId xmlns:a16="http://schemas.microsoft.com/office/drawing/2014/main" id="{C11865BF-283B-46DD-894F-1A9B3C6F8901}"/>
              </a:ext>
            </a:extLst>
          </p:cNvPr>
          <p:cNvSpPr/>
          <p:nvPr/>
        </p:nvSpPr>
        <p:spPr>
          <a:xfrm>
            <a:off x="5331458" y="3899336"/>
            <a:ext cx="147888" cy="97820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右中かっこ 7">
            <a:extLst>
              <a:ext uri="{FF2B5EF4-FFF2-40B4-BE49-F238E27FC236}">
                <a16:creationId xmlns:a16="http://schemas.microsoft.com/office/drawing/2014/main" id="{8BF2B62C-5E4E-4197-B6F2-F13E9742E5F5}"/>
              </a:ext>
            </a:extLst>
          </p:cNvPr>
          <p:cNvSpPr/>
          <p:nvPr/>
        </p:nvSpPr>
        <p:spPr>
          <a:xfrm>
            <a:off x="5331458" y="5232682"/>
            <a:ext cx="147887" cy="94401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E3720D2B-1870-4BE2-99AA-237087BD9B80}"/>
              </a:ext>
            </a:extLst>
          </p:cNvPr>
          <p:cNvSpPr txBox="1"/>
          <p:nvPr/>
        </p:nvSpPr>
        <p:spPr>
          <a:xfrm>
            <a:off x="5901932" y="3899641"/>
            <a:ext cx="2064989" cy="1015663"/>
          </a:xfrm>
          <a:prstGeom prst="rect">
            <a:avLst/>
          </a:prstGeom>
          <a:noFill/>
        </p:spPr>
        <p:txBody>
          <a:bodyPr wrap="none" rtlCol="0">
            <a:spAutoFit/>
          </a:bodyPr>
          <a:lstStyle/>
          <a:p>
            <a:pPr algn="ctr"/>
            <a:r>
              <a:rPr kumimoji="1" lang="en-US" altLang="ja-JP" sz="2000" dirty="0">
                <a:solidFill>
                  <a:srgbClr val="FF0000"/>
                </a:solidFill>
              </a:rPr>
              <a:t>Configuration of </a:t>
            </a:r>
          </a:p>
          <a:p>
            <a:pPr algn="ctr"/>
            <a:r>
              <a:rPr lang="en-US" altLang="ja-JP" sz="2000" dirty="0">
                <a:solidFill>
                  <a:srgbClr val="FF0000"/>
                </a:solidFill>
              </a:rPr>
              <a:t>the data</a:t>
            </a:r>
          </a:p>
          <a:p>
            <a:pPr algn="ctr"/>
            <a:r>
              <a:rPr lang="en-US" altLang="ja-JP" sz="2000" dirty="0">
                <a:solidFill>
                  <a:srgbClr val="FF0000"/>
                </a:solidFill>
              </a:rPr>
              <a:t>(Data Structure)</a:t>
            </a:r>
          </a:p>
        </p:txBody>
      </p:sp>
      <p:sp>
        <p:nvSpPr>
          <p:cNvPr id="10" name="テキスト ボックス 9">
            <a:extLst>
              <a:ext uri="{FF2B5EF4-FFF2-40B4-BE49-F238E27FC236}">
                <a16:creationId xmlns:a16="http://schemas.microsoft.com/office/drawing/2014/main" id="{D140C2E6-C2C8-487F-8831-ABE878A5DB3E}"/>
              </a:ext>
            </a:extLst>
          </p:cNvPr>
          <p:cNvSpPr txBox="1"/>
          <p:nvPr/>
        </p:nvSpPr>
        <p:spPr>
          <a:xfrm>
            <a:off x="5583737" y="5390033"/>
            <a:ext cx="2701381" cy="707886"/>
          </a:xfrm>
          <a:prstGeom prst="rect">
            <a:avLst/>
          </a:prstGeom>
          <a:noFill/>
        </p:spPr>
        <p:txBody>
          <a:bodyPr wrap="none" rtlCol="0">
            <a:spAutoFit/>
          </a:bodyPr>
          <a:lstStyle/>
          <a:p>
            <a:pPr algn="ctr"/>
            <a:r>
              <a:rPr lang="en-US" altLang="ja-JP" sz="2000" dirty="0">
                <a:solidFill>
                  <a:srgbClr val="FF0000"/>
                </a:solidFill>
              </a:rPr>
              <a:t>Defining processing</a:t>
            </a:r>
          </a:p>
          <a:p>
            <a:pPr algn="ctr"/>
            <a:r>
              <a:rPr lang="en-US" altLang="ja-JP" sz="2000" dirty="0">
                <a:solidFill>
                  <a:srgbClr val="FF0000"/>
                </a:solidFill>
              </a:rPr>
              <a:t>of a computer (server)</a:t>
            </a:r>
          </a:p>
        </p:txBody>
      </p:sp>
      <p:sp>
        <p:nvSpPr>
          <p:cNvPr id="14" name="タイトル 1">
            <a:extLst>
              <a:ext uri="{FF2B5EF4-FFF2-40B4-BE49-F238E27FC236}">
                <a16:creationId xmlns:a16="http://schemas.microsoft.com/office/drawing/2014/main" id="{F86666F2-DBE6-4157-8BB0-21A3C5A2333C}"/>
              </a:ext>
            </a:extLst>
          </p:cNvPr>
          <p:cNvSpPr txBox="1">
            <a:spLocks/>
          </p:cNvSpPr>
          <p:nvPr/>
        </p:nvSpPr>
        <p:spPr bwMode="auto">
          <a:xfrm>
            <a:off x="395536" y="341784"/>
            <a:ext cx="671743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a:t>2. First Requirement:</a:t>
            </a:r>
            <a:br>
              <a:rPr lang="en-US" altLang="ja-JP" sz="3600" kern="0"/>
            </a:br>
            <a:r>
              <a:rPr lang="en-US" altLang="ja-JP" sz="3600" kern="0"/>
              <a:t>    Allowable Claim Category</a:t>
            </a:r>
            <a:endParaRPr lang="ja-JP" altLang="en-US" sz="3600" kern="0" dirty="0"/>
          </a:p>
        </p:txBody>
      </p:sp>
      <p:sp>
        <p:nvSpPr>
          <p:cNvPr id="15" name="フッター プレースホルダー 2">
            <a:extLst>
              <a:ext uri="{FF2B5EF4-FFF2-40B4-BE49-F238E27FC236}">
                <a16:creationId xmlns:a16="http://schemas.microsoft.com/office/drawing/2014/main" id="{BA776F8E-27E7-4442-9529-F318D9BB9FFF}"/>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896728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A5EA147-575B-4EA3-982D-2E222CB6B35B}"/>
              </a:ext>
            </a:extLst>
          </p:cNvPr>
          <p:cNvSpPr txBox="1"/>
          <p:nvPr/>
        </p:nvSpPr>
        <p:spPr>
          <a:xfrm>
            <a:off x="486139" y="1412776"/>
            <a:ext cx="8334333" cy="830997"/>
          </a:xfrm>
          <a:prstGeom prst="rect">
            <a:avLst/>
          </a:prstGeom>
          <a:noFill/>
        </p:spPr>
        <p:txBody>
          <a:bodyPr wrap="none" rtlCol="0">
            <a:spAutoFit/>
          </a:bodyPr>
          <a:lstStyle/>
          <a:p>
            <a:r>
              <a:rPr kumimoji="1" lang="en-US" altLang="ja-JP" sz="2400" dirty="0"/>
              <a:t>Question 2:</a:t>
            </a:r>
          </a:p>
          <a:p>
            <a:r>
              <a:rPr lang="en-US" altLang="ja-JP" sz="2400" dirty="0"/>
              <a:t>Is the below claimed subject matter eligible or not in Japan?</a:t>
            </a:r>
            <a:endParaRPr kumimoji="1" lang="ja-JP" altLang="en-US" sz="2400" dirty="0"/>
          </a:p>
        </p:txBody>
      </p:sp>
      <p:sp>
        <p:nvSpPr>
          <p:cNvPr id="6" name="テキスト ボックス 5">
            <a:extLst>
              <a:ext uri="{FF2B5EF4-FFF2-40B4-BE49-F238E27FC236}">
                <a16:creationId xmlns:a16="http://schemas.microsoft.com/office/drawing/2014/main" id="{2020B44C-9636-4FE7-99DB-F8C1C8B02F34}"/>
              </a:ext>
            </a:extLst>
          </p:cNvPr>
          <p:cNvSpPr txBox="1"/>
          <p:nvPr/>
        </p:nvSpPr>
        <p:spPr>
          <a:xfrm>
            <a:off x="683568" y="2204864"/>
            <a:ext cx="6013648" cy="3447098"/>
          </a:xfrm>
          <a:prstGeom prst="rect">
            <a:avLst/>
          </a:prstGeom>
          <a:noFill/>
        </p:spPr>
        <p:txBody>
          <a:bodyPr wrap="square" rtlCol="0">
            <a:spAutoFit/>
          </a:bodyPr>
          <a:lstStyle/>
          <a:p>
            <a:r>
              <a:rPr lang="en-US" altLang="ja-JP" sz="1600" dirty="0"/>
              <a:t>[Claim 1] </a:t>
            </a:r>
          </a:p>
          <a:p>
            <a:r>
              <a:rPr lang="en-US" altLang="ja-JP" sz="1600" dirty="0"/>
              <a:t>	</a:t>
            </a:r>
            <a:r>
              <a:rPr lang="en-US" altLang="ja-JP" sz="2000" b="1" u="sng" dirty="0"/>
              <a:t>A trained model</a:t>
            </a:r>
            <a:r>
              <a:rPr lang="en-US" altLang="ja-JP" sz="1600" dirty="0"/>
              <a:t> </a:t>
            </a:r>
            <a:r>
              <a:rPr lang="en-US" altLang="ja-JP" sz="1400" dirty="0"/>
              <a:t>for causing a computer to function to output quantified values of reputations of accommodations based on text data on reputations of accommodations, wherein;</a:t>
            </a:r>
          </a:p>
          <a:p>
            <a:r>
              <a:rPr lang="en-US" altLang="ja-JP" sz="1400" dirty="0"/>
              <a:t>	the model is comprised of a first neural network and a second neural network connected in a way …;</a:t>
            </a:r>
          </a:p>
          <a:p>
            <a:r>
              <a:rPr lang="en-US" altLang="ja-JP" sz="1400" dirty="0"/>
              <a:t>	the said first neural network is comprised of an input layer to intermediate layers …, the number of neurons of the input layer and the number of the output layer are the same, and weights were …;</a:t>
            </a:r>
          </a:p>
          <a:p>
            <a:r>
              <a:rPr lang="en-US" altLang="ja-JP" sz="1400" dirty="0"/>
              <a:t>	weights of the said second neural network were trained without changing …; and</a:t>
            </a:r>
          </a:p>
          <a:p>
            <a:r>
              <a:rPr lang="en-US" altLang="ja-JP" sz="1400" dirty="0"/>
              <a:t>	the model causes the computer to perform a calculation based on the said trained weights in the said first and second neural networks … to output the quantified values of reputations of accommodations from the output layer of the said second neural network.</a:t>
            </a:r>
            <a:endParaRPr kumimoji="1" lang="ja-JP" altLang="en-US" sz="1400" dirty="0"/>
          </a:p>
        </p:txBody>
      </p:sp>
      <p:sp>
        <p:nvSpPr>
          <p:cNvPr id="7" name="右中かっこ 6">
            <a:extLst>
              <a:ext uri="{FF2B5EF4-FFF2-40B4-BE49-F238E27FC236}">
                <a16:creationId xmlns:a16="http://schemas.microsoft.com/office/drawing/2014/main" id="{09093D4B-1A9C-4EAD-A413-044451D925EC}"/>
              </a:ext>
            </a:extLst>
          </p:cNvPr>
          <p:cNvSpPr/>
          <p:nvPr/>
        </p:nvSpPr>
        <p:spPr>
          <a:xfrm>
            <a:off x="6803564" y="3212976"/>
            <a:ext cx="144015" cy="144016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右中かっこ 7">
            <a:extLst>
              <a:ext uri="{FF2B5EF4-FFF2-40B4-BE49-F238E27FC236}">
                <a16:creationId xmlns:a16="http://schemas.microsoft.com/office/drawing/2014/main" id="{5A759838-A3AC-4978-8F62-6FC56ECA0D09}"/>
              </a:ext>
            </a:extLst>
          </p:cNvPr>
          <p:cNvSpPr/>
          <p:nvPr/>
        </p:nvSpPr>
        <p:spPr>
          <a:xfrm>
            <a:off x="6803564" y="4702089"/>
            <a:ext cx="144015" cy="743136"/>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B3F0E8AB-F7C0-46C0-8E78-705D2C69F8CB}"/>
              </a:ext>
            </a:extLst>
          </p:cNvPr>
          <p:cNvSpPr txBox="1"/>
          <p:nvPr/>
        </p:nvSpPr>
        <p:spPr>
          <a:xfrm>
            <a:off x="6984833" y="3405187"/>
            <a:ext cx="1877437" cy="923330"/>
          </a:xfrm>
          <a:prstGeom prst="rect">
            <a:avLst/>
          </a:prstGeom>
          <a:noFill/>
        </p:spPr>
        <p:txBody>
          <a:bodyPr wrap="none" rtlCol="0">
            <a:spAutoFit/>
          </a:bodyPr>
          <a:lstStyle/>
          <a:p>
            <a:pPr algn="ctr"/>
            <a:r>
              <a:rPr kumimoji="1" lang="en-US" altLang="ja-JP" dirty="0">
                <a:solidFill>
                  <a:srgbClr val="FF0000"/>
                </a:solidFill>
              </a:rPr>
              <a:t>Configuration of </a:t>
            </a:r>
          </a:p>
          <a:p>
            <a:pPr algn="ctr"/>
            <a:r>
              <a:rPr lang="en-US" altLang="ja-JP" dirty="0">
                <a:solidFill>
                  <a:srgbClr val="FF0000"/>
                </a:solidFill>
              </a:rPr>
              <a:t>the Model</a:t>
            </a:r>
          </a:p>
          <a:p>
            <a:pPr algn="ctr"/>
            <a:r>
              <a:rPr kumimoji="1" lang="en-US" altLang="ja-JP" dirty="0">
                <a:solidFill>
                  <a:srgbClr val="FF0000"/>
                </a:solidFill>
              </a:rPr>
              <a:t>(Data Structure)</a:t>
            </a:r>
            <a:endParaRPr kumimoji="1" lang="ja-JP" altLang="en-US" dirty="0">
              <a:solidFill>
                <a:srgbClr val="FF0000"/>
              </a:solidFill>
            </a:endParaRPr>
          </a:p>
        </p:txBody>
      </p:sp>
      <p:sp>
        <p:nvSpPr>
          <p:cNvPr id="2" name="テキスト ボックス 1">
            <a:extLst>
              <a:ext uri="{FF2B5EF4-FFF2-40B4-BE49-F238E27FC236}">
                <a16:creationId xmlns:a16="http://schemas.microsoft.com/office/drawing/2014/main" id="{FE3862D7-2745-486B-86F3-9BF791BF0C40}"/>
              </a:ext>
            </a:extLst>
          </p:cNvPr>
          <p:cNvSpPr txBox="1"/>
          <p:nvPr/>
        </p:nvSpPr>
        <p:spPr>
          <a:xfrm>
            <a:off x="683568" y="5602014"/>
            <a:ext cx="7045518" cy="923330"/>
          </a:xfrm>
          <a:prstGeom prst="rect">
            <a:avLst/>
          </a:prstGeom>
          <a:noFill/>
        </p:spPr>
        <p:txBody>
          <a:bodyPr wrap="none" rtlCol="0">
            <a:spAutoFit/>
          </a:bodyPr>
          <a:lstStyle/>
          <a:p>
            <a:r>
              <a:rPr lang="en-US" altLang="ja-JP" dirty="0">
                <a:solidFill>
                  <a:srgbClr val="FF0000"/>
                </a:solidFill>
              </a:rPr>
              <a:t>[Answers to the Question 2]</a:t>
            </a:r>
          </a:p>
          <a:p>
            <a:r>
              <a:rPr lang="en-US" altLang="ja-JP" dirty="0">
                <a:solidFill>
                  <a:srgbClr val="FF0000"/>
                </a:solidFill>
              </a:rPr>
              <a:t>The above model is information equivalent to a computer program, </a:t>
            </a:r>
          </a:p>
          <a:p>
            <a:r>
              <a:rPr lang="en-US" altLang="ja-JP" dirty="0">
                <a:solidFill>
                  <a:srgbClr val="FF0000"/>
                </a:solidFill>
              </a:rPr>
              <a:t>and thus it is Allowable.</a:t>
            </a:r>
            <a:endParaRPr kumimoji="1" lang="ja-JP" altLang="en-US" dirty="0">
              <a:solidFill>
                <a:srgbClr val="FF0000"/>
              </a:solidFill>
            </a:endParaRPr>
          </a:p>
        </p:txBody>
      </p:sp>
      <p:sp>
        <p:nvSpPr>
          <p:cNvPr id="13" name="テキスト ボックス 12">
            <a:extLst>
              <a:ext uri="{FF2B5EF4-FFF2-40B4-BE49-F238E27FC236}">
                <a16:creationId xmlns:a16="http://schemas.microsoft.com/office/drawing/2014/main" id="{5C3AE385-224F-4E5F-80E8-7403FED9AE90}"/>
              </a:ext>
            </a:extLst>
          </p:cNvPr>
          <p:cNvSpPr txBox="1"/>
          <p:nvPr/>
        </p:nvSpPr>
        <p:spPr>
          <a:xfrm>
            <a:off x="6897641" y="4744067"/>
            <a:ext cx="2210863" cy="646331"/>
          </a:xfrm>
          <a:prstGeom prst="rect">
            <a:avLst/>
          </a:prstGeom>
          <a:noFill/>
        </p:spPr>
        <p:txBody>
          <a:bodyPr wrap="none" rtlCol="0">
            <a:spAutoFit/>
          </a:bodyPr>
          <a:lstStyle/>
          <a:p>
            <a:pPr algn="ctr"/>
            <a:r>
              <a:rPr lang="en-US" altLang="ja-JP" dirty="0">
                <a:solidFill>
                  <a:srgbClr val="FF0000"/>
                </a:solidFill>
              </a:rPr>
              <a:t>Defining processing</a:t>
            </a:r>
          </a:p>
          <a:p>
            <a:pPr algn="ctr"/>
            <a:r>
              <a:rPr lang="en-US" altLang="ja-JP" dirty="0">
                <a:solidFill>
                  <a:srgbClr val="FF0000"/>
                </a:solidFill>
              </a:rPr>
              <a:t>of a computer</a:t>
            </a:r>
          </a:p>
        </p:txBody>
      </p:sp>
      <p:sp>
        <p:nvSpPr>
          <p:cNvPr id="15" name="タイトル 1">
            <a:extLst>
              <a:ext uri="{FF2B5EF4-FFF2-40B4-BE49-F238E27FC236}">
                <a16:creationId xmlns:a16="http://schemas.microsoft.com/office/drawing/2014/main" id="{7C69062B-1C16-4DE3-A69E-4E4FF7682189}"/>
              </a:ext>
            </a:extLst>
          </p:cNvPr>
          <p:cNvSpPr>
            <a:spLocks noGrp="1"/>
          </p:cNvSpPr>
          <p:nvPr>
            <p:ph type="title"/>
          </p:nvPr>
        </p:nvSpPr>
        <p:spPr>
          <a:xfrm>
            <a:off x="395536" y="341784"/>
            <a:ext cx="6717432" cy="1143000"/>
          </a:xfrm>
        </p:spPr>
        <p:txBody>
          <a:bodyPr/>
          <a:lstStyle/>
          <a:p>
            <a:pPr algn="l"/>
            <a:r>
              <a:rPr lang="en-US" altLang="ja-JP" sz="3600" dirty="0"/>
              <a:t>2. First Requirement:</a:t>
            </a:r>
            <a:br>
              <a:rPr lang="en-US" altLang="ja-JP" sz="3600" dirty="0"/>
            </a:br>
            <a:r>
              <a:rPr lang="en-US" altLang="ja-JP" sz="3600" dirty="0"/>
              <a:t>    Allowable Claim Category</a:t>
            </a:r>
            <a:endParaRPr kumimoji="1" lang="ja-JP" altLang="en-US" sz="3600" dirty="0"/>
          </a:p>
        </p:txBody>
      </p:sp>
      <p:sp>
        <p:nvSpPr>
          <p:cNvPr id="16" name="フッター プレースホルダー 2">
            <a:extLst>
              <a:ext uri="{FF2B5EF4-FFF2-40B4-BE49-F238E27FC236}">
                <a16:creationId xmlns:a16="http://schemas.microsoft.com/office/drawing/2014/main" id="{757BDAE4-BE59-425A-9EAB-25316ED84256}"/>
              </a:ext>
            </a:extLst>
          </p:cNvPr>
          <p:cNvSpPr>
            <a:spLocks noGrp="1"/>
          </p:cNvSpPr>
          <p:nvPr>
            <p:ph type="ftr" sz="quarter" idx="10"/>
          </p:nvPr>
        </p:nvSpPr>
        <p:spPr>
          <a:xfrm>
            <a:off x="3124200" y="6481142"/>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3118439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38490-F639-4301-81AA-712F3866AB43}"/>
              </a:ext>
            </a:extLst>
          </p:cNvPr>
          <p:cNvSpPr>
            <a:spLocks noGrp="1"/>
          </p:cNvSpPr>
          <p:nvPr>
            <p:ph type="title"/>
          </p:nvPr>
        </p:nvSpPr>
        <p:spPr>
          <a:xfrm>
            <a:off x="395536" y="341784"/>
            <a:ext cx="8229600" cy="1143000"/>
          </a:xfrm>
        </p:spPr>
        <p:txBody>
          <a:bodyPr/>
          <a:lstStyle/>
          <a:p>
            <a:r>
              <a:rPr kumimoji="1" lang="en-US" altLang="ja-JP" dirty="0"/>
              <a:t>Overview</a:t>
            </a:r>
            <a:endParaRPr kumimoji="1" lang="ja-JP" altLang="en-US" dirty="0"/>
          </a:p>
        </p:txBody>
      </p:sp>
      <p:sp>
        <p:nvSpPr>
          <p:cNvPr id="5" name="テキスト ボックス 4">
            <a:extLst>
              <a:ext uri="{FF2B5EF4-FFF2-40B4-BE49-F238E27FC236}">
                <a16:creationId xmlns:a16="http://schemas.microsoft.com/office/drawing/2014/main" id="{C92D8D39-2871-4094-8C9F-F34A73E15518}"/>
              </a:ext>
            </a:extLst>
          </p:cNvPr>
          <p:cNvSpPr txBox="1"/>
          <p:nvPr/>
        </p:nvSpPr>
        <p:spPr>
          <a:xfrm>
            <a:off x="590872" y="1875596"/>
            <a:ext cx="8085584" cy="3785652"/>
          </a:xfrm>
          <a:prstGeom prst="rect">
            <a:avLst/>
          </a:prstGeom>
          <a:noFill/>
        </p:spPr>
        <p:txBody>
          <a:bodyPr wrap="square" rtlCol="0">
            <a:spAutoFit/>
          </a:bodyPr>
          <a:lstStyle/>
          <a:p>
            <a:pPr marL="342900" indent="-342900">
              <a:buAutoNum type="arabicPeriod"/>
            </a:pPr>
            <a:r>
              <a:rPr kumimoji="1" lang="en-US" altLang="ja-JP" sz="2400" dirty="0">
                <a:solidFill>
                  <a:schemeClr val="bg1">
                    <a:lumMod val="85000"/>
                  </a:schemeClr>
                </a:solidFill>
              </a:rPr>
              <a:t>Introduction</a:t>
            </a:r>
          </a:p>
          <a:p>
            <a:pPr marL="342900" indent="-342900">
              <a:buAutoNum type="arabicPeriod"/>
            </a:pPr>
            <a:endParaRPr lang="en-US" altLang="ja-JP" sz="2400" dirty="0">
              <a:solidFill>
                <a:schemeClr val="bg1">
                  <a:lumMod val="85000"/>
                </a:schemeClr>
              </a:solidFill>
            </a:endParaRPr>
          </a:p>
          <a:p>
            <a:pPr marL="342900" indent="-342900">
              <a:buAutoNum type="arabicPeriod"/>
            </a:pPr>
            <a:r>
              <a:rPr lang="en-US" altLang="ja-JP" sz="2400" dirty="0">
                <a:solidFill>
                  <a:schemeClr val="bg1">
                    <a:lumMod val="85000"/>
                  </a:schemeClr>
                </a:solidFill>
              </a:rPr>
              <a:t>First Requirement</a:t>
            </a:r>
          </a:p>
          <a:p>
            <a:pPr marL="800100" lvl="1" indent="-342900">
              <a:buFont typeface="Arial" panose="020B0604020202020204" pitchFamily="34" charset="0"/>
              <a:buChar char="•"/>
            </a:pPr>
            <a:r>
              <a:rPr lang="en-US" altLang="ja-JP" sz="2400" dirty="0">
                <a:solidFill>
                  <a:schemeClr val="bg1">
                    <a:lumMod val="85000"/>
                  </a:schemeClr>
                </a:solidFill>
              </a:rPr>
              <a:t>Allowable Claim Category</a:t>
            </a:r>
            <a:endParaRPr kumimoji="1" lang="en-US" altLang="ja-JP" sz="2400" dirty="0">
              <a:solidFill>
                <a:schemeClr val="bg1">
                  <a:lumMod val="85000"/>
                </a:schemeClr>
              </a:solidFill>
            </a:endParaRPr>
          </a:p>
          <a:p>
            <a:pPr marL="342900" indent="-342900">
              <a:buAutoNum type="arabicPeriod"/>
            </a:pPr>
            <a:endParaRPr kumimoji="1" lang="en-US" altLang="ja-JP" sz="2400" dirty="0"/>
          </a:p>
          <a:p>
            <a:pPr marL="342900" indent="-342900">
              <a:buAutoNum type="arabicPeriod"/>
            </a:pPr>
            <a:r>
              <a:rPr lang="en-US" altLang="ja-JP" sz="2400" dirty="0"/>
              <a:t>Second Requirement</a:t>
            </a:r>
          </a:p>
          <a:p>
            <a:pPr marL="800100" lvl="1" indent="-342900">
              <a:buFont typeface="Arial" panose="020B0604020202020204" pitchFamily="34" charset="0"/>
              <a:buChar char="•"/>
            </a:pPr>
            <a:r>
              <a:rPr lang="en-US" altLang="ja-JP" sz="2400" dirty="0"/>
              <a:t>Hardware Requirement for Computer-Related Invention</a:t>
            </a:r>
            <a:endParaRPr kumimoji="1" lang="en-US" altLang="ja-JP" sz="2400" dirty="0"/>
          </a:p>
          <a:p>
            <a:pPr marL="342900" indent="-342900">
              <a:buAutoNum type="arabicPeriod"/>
            </a:pPr>
            <a:endParaRPr lang="en-US" altLang="ja-JP" sz="2400" dirty="0"/>
          </a:p>
          <a:p>
            <a:pPr marL="342900" indent="-342900">
              <a:buAutoNum type="arabicPeriod"/>
            </a:pPr>
            <a:r>
              <a:rPr kumimoji="1" lang="en-US" altLang="ja-JP" sz="2400" dirty="0">
                <a:solidFill>
                  <a:schemeClr val="bg1">
                    <a:lumMod val="85000"/>
                  </a:schemeClr>
                </a:solidFill>
              </a:rPr>
              <a:t>Summary</a:t>
            </a:r>
            <a:endParaRPr kumimoji="1" lang="ja-JP" altLang="en-US" sz="2400" dirty="0">
              <a:solidFill>
                <a:schemeClr val="bg1">
                  <a:lumMod val="85000"/>
                </a:schemeClr>
              </a:solidFill>
            </a:endParaRPr>
          </a:p>
        </p:txBody>
      </p:sp>
      <p:sp>
        <p:nvSpPr>
          <p:cNvPr id="6" name="フッター プレースホルダー 2">
            <a:extLst>
              <a:ext uri="{FF2B5EF4-FFF2-40B4-BE49-F238E27FC236}">
                <a16:creationId xmlns:a16="http://schemas.microsoft.com/office/drawing/2014/main" id="{7DA45B01-129B-4888-9A2A-FED0AFFC38C2}"/>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1940030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A5EA147-575B-4EA3-982D-2E222CB6B35B}"/>
              </a:ext>
            </a:extLst>
          </p:cNvPr>
          <p:cNvSpPr txBox="1"/>
          <p:nvPr/>
        </p:nvSpPr>
        <p:spPr>
          <a:xfrm>
            <a:off x="395536" y="1589891"/>
            <a:ext cx="8291264" cy="4524315"/>
          </a:xfrm>
          <a:prstGeom prst="rect">
            <a:avLst/>
          </a:prstGeom>
          <a:noFill/>
        </p:spPr>
        <p:txBody>
          <a:bodyPr wrap="square" rtlCol="0">
            <a:spAutoFit/>
          </a:bodyPr>
          <a:lstStyle/>
          <a:p>
            <a:pPr marL="342900" indent="-342900">
              <a:buFont typeface="Wingdings" panose="05000000000000000000" pitchFamily="2" charset="2"/>
              <a:buChar char="n"/>
            </a:pPr>
            <a:r>
              <a:rPr lang="en-US" altLang="ja-JP" sz="2400" dirty="0"/>
              <a:t>Is a claimed SM eligible if a claim category is allowable?</a:t>
            </a:r>
          </a:p>
          <a:p>
            <a:pPr marL="342900" indent="-342900">
              <a:buFont typeface="Arial" panose="020B0604020202020204" pitchFamily="34" charset="0"/>
              <a:buChar char="•"/>
            </a:pPr>
            <a:r>
              <a:rPr kumimoji="1" lang="en-US" altLang="ja-JP" sz="2400" dirty="0">
                <a:solidFill>
                  <a:srgbClr val="0070C0"/>
                </a:solidFill>
              </a:rPr>
              <a:t>No.</a:t>
            </a:r>
            <a:r>
              <a:rPr kumimoji="1" lang="en-US" altLang="ja-JP" sz="2400" dirty="0"/>
              <a:t> </a:t>
            </a:r>
            <a:r>
              <a:rPr lang="en-US" altLang="ja-JP" sz="2400" dirty="0"/>
              <a:t>T</a:t>
            </a:r>
            <a:r>
              <a:rPr kumimoji="1" lang="en-US" altLang="ja-JP" sz="2400" dirty="0"/>
              <a:t>here further is the</a:t>
            </a:r>
            <a:r>
              <a:rPr lang="en-US" altLang="ja-JP" sz="2400" dirty="0"/>
              <a:t> </a:t>
            </a:r>
            <a:r>
              <a:rPr kumimoji="1" lang="en-US" altLang="ja-JP" sz="2400" u="sng" dirty="0">
                <a:solidFill>
                  <a:srgbClr val="FF0000"/>
                </a:solidFill>
              </a:rPr>
              <a:t>hardware requirement</a:t>
            </a:r>
            <a:r>
              <a:rPr kumimoji="1" lang="en-US" altLang="ja-JP" sz="2400" dirty="0"/>
              <a:t>.</a:t>
            </a:r>
          </a:p>
          <a:p>
            <a:pPr marL="342900" indent="-342900">
              <a:buFont typeface="Arial" panose="020B0604020202020204" pitchFamily="34" charset="0"/>
              <a:buChar char="•"/>
            </a:pPr>
            <a:endParaRPr lang="en-US" altLang="ja-JP" sz="2400" dirty="0"/>
          </a:p>
          <a:p>
            <a:pPr marL="342900" indent="-342900">
              <a:buFont typeface="Wingdings" panose="05000000000000000000" pitchFamily="2" charset="2"/>
              <a:buChar char="n"/>
            </a:pPr>
            <a:r>
              <a:rPr lang="en-US" altLang="ja-JP" sz="2400" dirty="0"/>
              <a:t>Definition of Invention (Japanese Patent Law Article 2(1))</a:t>
            </a:r>
          </a:p>
          <a:p>
            <a:pPr marL="342900" indent="-342900">
              <a:buFont typeface="Arial" panose="020B0604020202020204" pitchFamily="34" charset="0"/>
              <a:buChar char="•"/>
            </a:pPr>
            <a:r>
              <a:rPr lang="en-US" altLang="ja-JP" sz="2400" dirty="0"/>
              <a:t>"Invention" in this Act means the highly advanced </a:t>
            </a:r>
            <a:r>
              <a:rPr lang="en-US" altLang="ja-JP" sz="2400" u="sng" dirty="0">
                <a:solidFill>
                  <a:srgbClr val="FF0000"/>
                </a:solidFill>
              </a:rPr>
              <a:t>creation of technical ideas utilizing the laws of nature</a:t>
            </a:r>
            <a:r>
              <a:rPr lang="en-US" altLang="ja-JP" sz="2400" dirty="0"/>
              <a:t>.</a:t>
            </a:r>
          </a:p>
          <a:p>
            <a:pPr marL="342900" indent="-342900">
              <a:buFont typeface="Arial" panose="020B0604020202020204" pitchFamily="34" charset="0"/>
              <a:buChar char="•"/>
            </a:pPr>
            <a:endParaRPr lang="en-US" altLang="ja-JP" sz="2400" dirty="0"/>
          </a:p>
          <a:p>
            <a:pPr marL="342900" indent="-342900">
              <a:buFont typeface="Wingdings" panose="05000000000000000000" pitchFamily="2" charset="2"/>
              <a:buChar char="n"/>
            </a:pPr>
            <a:r>
              <a:rPr kumimoji="1" lang="en-US" altLang="ja-JP" sz="2400" dirty="0"/>
              <a:t>Hardware Requirement (Examination guideline)</a:t>
            </a:r>
          </a:p>
          <a:p>
            <a:pPr marL="342900" indent="-342900">
              <a:buFont typeface="Arial" panose="020B0604020202020204" pitchFamily="34" charset="0"/>
              <a:buChar char="•"/>
            </a:pPr>
            <a:r>
              <a:rPr lang="en-US" altLang="ja-JP" sz="2400" dirty="0"/>
              <a:t>When “</a:t>
            </a:r>
            <a:r>
              <a:rPr lang="en-US" altLang="ja-JP" sz="2400" u="sng" dirty="0">
                <a:solidFill>
                  <a:srgbClr val="FF0000"/>
                </a:solidFill>
              </a:rPr>
              <a:t>information processing by a software is specifically implemented by using hardware resources</a:t>
            </a:r>
            <a:r>
              <a:rPr lang="en-US" altLang="ja-JP" sz="2400" dirty="0"/>
              <a:t>," said software is "creation of a technical idea utilizing the laws of nature."</a:t>
            </a:r>
            <a:endParaRPr kumimoji="1" lang="en-US" altLang="ja-JP" sz="2400" dirty="0"/>
          </a:p>
        </p:txBody>
      </p:sp>
      <p:sp>
        <p:nvSpPr>
          <p:cNvPr id="14" name="タイトル 1">
            <a:extLst>
              <a:ext uri="{FF2B5EF4-FFF2-40B4-BE49-F238E27FC236}">
                <a16:creationId xmlns:a16="http://schemas.microsoft.com/office/drawing/2014/main" id="{0C8C2583-D184-40B9-B01C-D340198B2B3E}"/>
              </a:ext>
            </a:extLst>
          </p:cNvPr>
          <p:cNvSpPr txBox="1">
            <a:spLocks/>
          </p:cNvSpPr>
          <p:nvPr/>
        </p:nvSpPr>
        <p:spPr bwMode="auto">
          <a:xfrm>
            <a:off x="395536" y="341784"/>
            <a:ext cx="599735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dirty="0"/>
              <a:t>3. Second Requirement:</a:t>
            </a:r>
          </a:p>
          <a:p>
            <a:pPr algn="l"/>
            <a:r>
              <a:rPr lang="en-US" altLang="ja-JP" sz="3600" kern="0" dirty="0"/>
              <a:t>    Hardware Requirement</a:t>
            </a:r>
            <a:endParaRPr lang="ja-JP" altLang="en-US" sz="3600" kern="0" dirty="0"/>
          </a:p>
        </p:txBody>
      </p:sp>
      <p:sp>
        <p:nvSpPr>
          <p:cNvPr id="6" name="フッター プレースホルダー 2">
            <a:extLst>
              <a:ext uri="{FF2B5EF4-FFF2-40B4-BE49-F238E27FC236}">
                <a16:creationId xmlns:a16="http://schemas.microsoft.com/office/drawing/2014/main" id="{3FA8B759-198B-4042-B430-0374281AD73B}"/>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1707963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EB7D440-5171-4B64-BA83-C22426A5C093}"/>
              </a:ext>
            </a:extLst>
          </p:cNvPr>
          <p:cNvSpPr txBox="1"/>
          <p:nvPr/>
        </p:nvSpPr>
        <p:spPr>
          <a:xfrm>
            <a:off x="395536" y="1589891"/>
            <a:ext cx="8291264" cy="4154984"/>
          </a:xfrm>
          <a:prstGeom prst="rect">
            <a:avLst/>
          </a:prstGeom>
          <a:noFill/>
        </p:spPr>
        <p:txBody>
          <a:bodyPr wrap="square" rtlCol="0">
            <a:spAutoFit/>
          </a:bodyPr>
          <a:lstStyle/>
          <a:p>
            <a:pPr marL="342900" indent="-342900">
              <a:buFont typeface="Wingdings" panose="05000000000000000000" pitchFamily="2" charset="2"/>
              <a:buChar char="n"/>
            </a:pPr>
            <a:r>
              <a:rPr lang="en-US" altLang="ja-JP" sz="2400" dirty="0"/>
              <a:t>Examples regarding the Hardware Requirement</a:t>
            </a:r>
            <a:endParaRPr kumimoji="1" lang="en-US" altLang="ja-JP" sz="2400" dirty="0"/>
          </a:p>
          <a:p>
            <a:pPr marL="342900" indent="-342900">
              <a:buFont typeface="Arial" panose="020B0604020202020204" pitchFamily="34" charset="0"/>
              <a:buChar char="•"/>
            </a:pPr>
            <a:r>
              <a:rPr lang="en-US" altLang="ja-JP" sz="2400" dirty="0"/>
              <a:t>(Case 2-1)</a:t>
            </a:r>
          </a:p>
          <a:p>
            <a:r>
              <a:rPr lang="en-US" altLang="ja-JP" sz="2400" dirty="0"/>
              <a:t>[Claim 1]</a:t>
            </a:r>
          </a:p>
          <a:p>
            <a:r>
              <a:rPr lang="en-US" altLang="ja-JP" sz="2400" dirty="0"/>
              <a:t>	A method for computing a product 's' of natural numbers 'n' and 'm' (where, 1≦n≦m</a:t>
            </a:r>
            <a:r>
              <a:rPr lang="ja-JP" altLang="en-US" sz="2400" dirty="0"/>
              <a:t>＜</a:t>
            </a:r>
            <a:r>
              <a:rPr lang="en-US" altLang="ja-JP" sz="2400" dirty="0"/>
              <a:t>256) by the formula </a:t>
            </a:r>
          </a:p>
          <a:p>
            <a:endParaRPr lang="en-US" altLang="ja-JP" sz="2400" dirty="0"/>
          </a:p>
          <a:p>
            <a:r>
              <a:rPr lang="en-US" altLang="ja-JP" sz="2400" dirty="0"/>
              <a:t>s = </a:t>
            </a:r>
          </a:p>
          <a:p>
            <a:endParaRPr lang="en-US" altLang="ja-JP" sz="2400" dirty="0"/>
          </a:p>
          <a:p>
            <a:pPr marL="342900" indent="-342900">
              <a:buFont typeface="Arial" panose="020B0604020202020204" pitchFamily="34" charset="0"/>
              <a:buChar char="•"/>
            </a:pPr>
            <a:r>
              <a:rPr lang="en-US" altLang="ja-JP" sz="2400" dirty="0">
                <a:solidFill>
                  <a:srgbClr val="0070C0"/>
                </a:solidFill>
              </a:rPr>
              <a:t>Not allowable. </a:t>
            </a:r>
            <a:r>
              <a:rPr lang="en-US" altLang="ja-JP" sz="2400" dirty="0"/>
              <a:t>Information processing by a software is </a:t>
            </a:r>
            <a:r>
              <a:rPr lang="en-US" altLang="ja-JP" sz="2400" u="sng" dirty="0"/>
              <a:t>not</a:t>
            </a:r>
            <a:r>
              <a:rPr lang="en-US" altLang="ja-JP" sz="2400" dirty="0"/>
              <a:t> specifically implemented by using </a:t>
            </a:r>
            <a:r>
              <a:rPr lang="en-US" altLang="ja-JP" sz="2400" u="sng" dirty="0"/>
              <a:t>hardware resources</a:t>
            </a:r>
            <a:r>
              <a:rPr lang="en-US" altLang="ja-JP" sz="2400" dirty="0"/>
              <a:t>.</a:t>
            </a:r>
          </a:p>
        </p:txBody>
      </p:sp>
      <p:cxnSp>
        <p:nvCxnSpPr>
          <p:cNvPr id="7" name="直線コネクタ 6">
            <a:extLst>
              <a:ext uri="{FF2B5EF4-FFF2-40B4-BE49-F238E27FC236}">
                <a16:creationId xmlns:a16="http://schemas.microsoft.com/office/drawing/2014/main" id="{FDF18E1C-7CA4-4148-AD31-B82B40339948}"/>
              </a:ext>
            </a:extLst>
          </p:cNvPr>
          <p:cNvCxnSpPr>
            <a:cxnSpLocks/>
          </p:cNvCxnSpPr>
          <p:nvPr/>
        </p:nvCxnSpPr>
        <p:spPr>
          <a:xfrm>
            <a:off x="1098064" y="4047455"/>
            <a:ext cx="2249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D00618F2-A46E-45F1-AC74-F99279BBBC3F}"/>
              </a:ext>
            </a:extLst>
          </p:cNvPr>
          <p:cNvSpPr txBox="1"/>
          <p:nvPr/>
        </p:nvSpPr>
        <p:spPr>
          <a:xfrm>
            <a:off x="2044870" y="4047455"/>
            <a:ext cx="356188" cy="461665"/>
          </a:xfrm>
          <a:prstGeom prst="rect">
            <a:avLst/>
          </a:prstGeom>
          <a:noFill/>
        </p:spPr>
        <p:txBody>
          <a:bodyPr wrap="none" rtlCol="0">
            <a:spAutoFit/>
          </a:bodyPr>
          <a:lstStyle/>
          <a:p>
            <a:r>
              <a:rPr kumimoji="1" lang="en-US" altLang="ja-JP" sz="2400" dirty="0"/>
              <a:t>4</a:t>
            </a:r>
            <a:endParaRPr kumimoji="1" lang="ja-JP" altLang="en-US" sz="2400" dirty="0"/>
          </a:p>
        </p:txBody>
      </p:sp>
      <p:sp>
        <p:nvSpPr>
          <p:cNvPr id="9" name="テキスト ボックス 8">
            <a:extLst>
              <a:ext uri="{FF2B5EF4-FFF2-40B4-BE49-F238E27FC236}">
                <a16:creationId xmlns:a16="http://schemas.microsoft.com/office/drawing/2014/main" id="{6471E0E7-05B3-4988-8D38-911F6DF5F113}"/>
              </a:ext>
            </a:extLst>
          </p:cNvPr>
          <p:cNvSpPr txBox="1"/>
          <p:nvPr/>
        </p:nvSpPr>
        <p:spPr>
          <a:xfrm>
            <a:off x="1098064" y="3585790"/>
            <a:ext cx="2302233" cy="461665"/>
          </a:xfrm>
          <a:prstGeom prst="rect">
            <a:avLst/>
          </a:prstGeom>
          <a:noFill/>
        </p:spPr>
        <p:txBody>
          <a:bodyPr wrap="none" rtlCol="0">
            <a:spAutoFit/>
          </a:bodyPr>
          <a:lstStyle/>
          <a:p>
            <a:r>
              <a:rPr kumimoji="1" lang="en-US" altLang="ja-JP" sz="2400" dirty="0"/>
              <a:t>(</a:t>
            </a:r>
            <a:r>
              <a:rPr kumimoji="1" lang="en-US" altLang="ja-JP" sz="2400" dirty="0" err="1"/>
              <a:t>m+n</a:t>
            </a:r>
            <a:r>
              <a:rPr kumimoji="1" lang="en-US" altLang="ja-JP" sz="2400" dirty="0"/>
              <a:t>)</a:t>
            </a:r>
            <a:r>
              <a:rPr kumimoji="1" lang="en-US" altLang="ja-JP" sz="2400" baseline="30000" dirty="0"/>
              <a:t>2</a:t>
            </a:r>
            <a:r>
              <a:rPr kumimoji="1" lang="en-US" altLang="ja-JP" sz="2400" dirty="0"/>
              <a:t> – (m-n)</a:t>
            </a:r>
            <a:r>
              <a:rPr kumimoji="1" lang="en-US" altLang="ja-JP" sz="2400" baseline="30000" dirty="0"/>
              <a:t>2</a:t>
            </a:r>
            <a:endParaRPr kumimoji="1" lang="ja-JP" altLang="en-US" sz="2400" baseline="30000" dirty="0"/>
          </a:p>
        </p:txBody>
      </p:sp>
      <p:sp>
        <p:nvSpPr>
          <p:cNvPr id="12" name="タイトル 1">
            <a:extLst>
              <a:ext uri="{FF2B5EF4-FFF2-40B4-BE49-F238E27FC236}">
                <a16:creationId xmlns:a16="http://schemas.microsoft.com/office/drawing/2014/main" id="{005C2522-FE0B-414E-A9EA-421F781487E6}"/>
              </a:ext>
            </a:extLst>
          </p:cNvPr>
          <p:cNvSpPr txBox="1">
            <a:spLocks/>
          </p:cNvSpPr>
          <p:nvPr/>
        </p:nvSpPr>
        <p:spPr bwMode="auto">
          <a:xfrm>
            <a:off x="395536" y="341784"/>
            <a:ext cx="599735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dirty="0"/>
              <a:t>3. Second Requirement:</a:t>
            </a:r>
          </a:p>
          <a:p>
            <a:pPr algn="l"/>
            <a:r>
              <a:rPr lang="en-US" altLang="ja-JP" sz="3600" kern="0" dirty="0"/>
              <a:t>    Hardware Requirement</a:t>
            </a:r>
            <a:endParaRPr lang="ja-JP" altLang="en-US" sz="3600" kern="0" dirty="0"/>
          </a:p>
        </p:txBody>
      </p:sp>
      <p:sp>
        <p:nvSpPr>
          <p:cNvPr id="13" name="フッター プレースホルダー 2">
            <a:extLst>
              <a:ext uri="{FF2B5EF4-FFF2-40B4-BE49-F238E27FC236}">
                <a16:creationId xmlns:a16="http://schemas.microsoft.com/office/drawing/2014/main" id="{B5807F48-D30C-4C6F-A2F9-3D8676CB8A14}"/>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47108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EB7D440-5171-4B64-BA83-C22426A5C093}"/>
              </a:ext>
            </a:extLst>
          </p:cNvPr>
          <p:cNvSpPr txBox="1"/>
          <p:nvPr/>
        </p:nvSpPr>
        <p:spPr>
          <a:xfrm>
            <a:off x="395536" y="1589891"/>
            <a:ext cx="8291264" cy="4524315"/>
          </a:xfrm>
          <a:prstGeom prst="rect">
            <a:avLst/>
          </a:prstGeom>
          <a:noFill/>
        </p:spPr>
        <p:txBody>
          <a:bodyPr wrap="square" rtlCol="0">
            <a:spAutoFit/>
          </a:bodyPr>
          <a:lstStyle/>
          <a:p>
            <a:pPr marL="342900" indent="-342900">
              <a:buFont typeface="Wingdings" panose="05000000000000000000" pitchFamily="2" charset="2"/>
              <a:buChar char="n"/>
            </a:pPr>
            <a:r>
              <a:rPr lang="en-US" altLang="ja-JP" sz="2400" dirty="0"/>
              <a:t>Examples regarding the Hardware Requirement</a:t>
            </a:r>
            <a:endParaRPr kumimoji="1" lang="en-US" altLang="ja-JP" sz="2400" dirty="0"/>
          </a:p>
          <a:p>
            <a:pPr marL="342900" indent="-342900">
              <a:buFont typeface="Arial" panose="020B0604020202020204" pitchFamily="34" charset="0"/>
              <a:buChar char="•"/>
            </a:pPr>
            <a:r>
              <a:rPr lang="en-US" altLang="ja-JP" sz="2400" dirty="0"/>
              <a:t>(Case 2-1)</a:t>
            </a:r>
          </a:p>
          <a:p>
            <a:r>
              <a:rPr lang="en-US" altLang="ja-JP" sz="2400" dirty="0"/>
              <a:t>[Claim 2]</a:t>
            </a:r>
          </a:p>
          <a:p>
            <a:r>
              <a:rPr lang="en-US" altLang="ja-JP" sz="2400" dirty="0"/>
              <a:t>	A computing device to compute the formula </a:t>
            </a:r>
          </a:p>
          <a:p>
            <a:r>
              <a:rPr lang="en-US" altLang="ja-JP" sz="2400" dirty="0"/>
              <a:t> </a:t>
            </a:r>
          </a:p>
          <a:p>
            <a:endParaRPr lang="en-US" altLang="ja-JP" sz="2400" dirty="0"/>
          </a:p>
          <a:p>
            <a:r>
              <a:rPr lang="en-US" altLang="ja-JP" sz="2400" dirty="0"/>
              <a:t>comprising </a:t>
            </a:r>
            <a:r>
              <a:rPr lang="en-US" altLang="ja-JP" sz="2400" u="sng" dirty="0"/>
              <a:t>means for inputting</a:t>
            </a:r>
            <a:r>
              <a:rPr lang="en-US" altLang="ja-JP" sz="2400" dirty="0"/>
              <a:t> natural numbers 'n' and 'm' (where, 1≦n≦m</a:t>
            </a:r>
            <a:r>
              <a:rPr lang="ja-JP" altLang="en-US" sz="2400" dirty="0"/>
              <a:t>＜</a:t>
            </a:r>
            <a:r>
              <a:rPr lang="en-US" altLang="ja-JP" sz="2400" dirty="0"/>
              <a:t>256), </a:t>
            </a:r>
            <a:r>
              <a:rPr lang="en-US" altLang="ja-JP" sz="2400" u="sng" dirty="0"/>
              <a:t>arithmetic means</a:t>
            </a:r>
            <a:r>
              <a:rPr lang="en-US" altLang="ja-JP" sz="2400" dirty="0"/>
              <a:t>, and </a:t>
            </a:r>
            <a:r>
              <a:rPr lang="en-US" altLang="ja-JP" sz="2400" u="sng" dirty="0"/>
              <a:t>means for outputting a result 's'</a:t>
            </a:r>
            <a:r>
              <a:rPr lang="en-US" altLang="ja-JP" sz="2400" dirty="0"/>
              <a:t> by the said arithmetic means. </a:t>
            </a:r>
          </a:p>
          <a:p>
            <a:pPr marL="342900" indent="-342900">
              <a:buFont typeface="Arial" panose="020B0604020202020204" pitchFamily="34" charset="0"/>
              <a:buChar char="•"/>
            </a:pPr>
            <a:r>
              <a:rPr lang="en-US" altLang="ja-JP" sz="2400" dirty="0">
                <a:solidFill>
                  <a:srgbClr val="0070C0"/>
                </a:solidFill>
              </a:rPr>
              <a:t>Not allowable. </a:t>
            </a:r>
            <a:r>
              <a:rPr lang="en-US" altLang="ja-JP" sz="2400" dirty="0"/>
              <a:t>Information processing by a software is </a:t>
            </a:r>
            <a:r>
              <a:rPr lang="en-US" altLang="ja-JP" sz="2400" u="sng" dirty="0"/>
              <a:t>not specifically</a:t>
            </a:r>
            <a:r>
              <a:rPr lang="en-US" altLang="ja-JP" sz="2400" dirty="0"/>
              <a:t> implemented by using hardware resources (</a:t>
            </a:r>
            <a:r>
              <a:rPr lang="ja-JP" altLang="en-US" sz="2400" dirty="0"/>
              <a:t>≒</a:t>
            </a:r>
            <a:r>
              <a:rPr lang="en-US" altLang="ja-JP" sz="2400" dirty="0"/>
              <a:t> generic computers.)</a:t>
            </a:r>
          </a:p>
        </p:txBody>
      </p:sp>
      <p:cxnSp>
        <p:nvCxnSpPr>
          <p:cNvPr id="7" name="直線コネクタ 6">
            <a:extLst>
              <a:ext uri="{FF2B5EF4-FFF2-40B4-BE49-F238E27FC236}">
                <a16:creationId xmlns:a16="http://schemas.microsoft.com/office/drawing/2014/main" id="{FDF18E1C-7CA4-4148-AD31-B82B40339948}"/>
              </a:ext>
            </a:extLst>
          </p:cNvPr>
          <p:cNvCxnSpPr>
            <a:cxnSpLocks/>
          </p:cNvCxnSpPr>
          <p:nvPr/>
        </p:nvCxnSpPr>
        <p:spPr>
          <a:xfrm>
            <a:off x="1333663" y="3543399"/>
            <a:ext cx="2249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D00618F2-A46E-45F1-AC74-F99279BBBC3F}"/>
              </a:ext>
            </a:extLst>
          </p:cNvPr>
          <p:cNvSpPr txBox="1"/>
          <p:nvPr/>
        </p:nvSpPr>
        <p:spPr>
          <a:xfrm>
            <a:off x="2280469" y="3543399"/>
            <a:ext cx="356188" cy="461665"/>
          </a:xfrm>
          <a:prstGeom prst="rect">
            <a:avLst/>
          </a:prstGeom>
          <a:noFill/>
        </p:spPr>
        <p:txBody>
          <a:bodyPr wrap="none" rtlCol="0">
            <a:spAutoFit/>
          </a:bodyPr>
          <a:lstStyle/>
          <a:p>
            <a:r>
              <a:rPr kumimoji="1" lang="en-US" altLang="ja-JP" sz="2400" dirty="0"/>
              <a:t>4</a:t>
            </a:r>
            <a:endParaRPr kumimoji="1" lang="ja-JP" altLang="en-US" sz="2400" dirty="0"/>
          </a:p>
        </p:txBody>
      </p:sp>
      <p:sp>
        <p:nvSpPr>
          <p:cNvPr id="9" name="テキスト ボックス 8">
            <a:extLst>
              <a:ext uri="{FF2B5EF4-FFF2-40B4-BE49-F238E27FC236}">
                <a16:creationId xmlns:a16="http://schemas.microsoft.com/office/drawing/2014/main" id="{6471E0E7-05B3-4988-8D38-911F6DF5F113}"/>
              </a:ext>
            </a:extLst>
          </p:cNvPr>
          <p:cNvSpPr txBox="1"/>
          <p:nvPr/>
        </p:nvSpPr>
        <p:spPr>
          <a:xfrm>
            <a:off x="1333663" y="3081734"/>
            <a:ext cx="2302233" cy="461665"/>
          </a:xfrm>
          <a:prstGeom prst="rect">
            <a:avLst/>
          </a:prstGeom>
          <a:noFill/>
        </p:spPr>
        <p:txBody>
          <a:bodyPr wrap="none" rtlCol="0">
            <a:spAutoFit/>
          </a:bodyPr>
          <a:lstStyle/>
          <a:p>
            <a:r>
              <a:rPr kumimoji="1" lang="en-US" altLang="ja-JP" sz="2400" dirty="0"/>
              <a:t>(</a:t>
            </a:r>
            <a:r>
              <a:rPr kumimoji="1" lang="en-US" altLang="ja-JP" sz="2400" dirty="0" err="1"/>
              <a:t>m+n</a:t>
            </a:r>
            <a:r>
              <a:rPr kumimoji="1" lang="en-US" altLang="ja-JP" sz="2400" dirty="0"/>
              <a:t>)</a:t>
            </a:r>
            <a:r>
              <a:rPr kumimoji="1" lang="en-US" altLang="ja-JP" sz="2400" baseline="30000" dirty="0"/>
              <a:t>2</a:t>
            </a:r>
            <a:r>
              <a:rPr kumimoji="1" lang="en-US" altLang="ja-JP" sz="2400" dirty="0"/>
              <a:t> – (m-n)</a:t>
            </a:r>
            <a:r>
              <a:rPr kumimoji="1" lang="en-US" altLang="ja-JP" sz="2400" baseline="30000" dirty="0"/>
              <a:t>2</a:t>
            </a:r>
            <a:endParaRPr kumimoji="1" lang="ja-JP" altLang="en-US" sz="2400" baseline="30000" dirty="0"/>
          </a:p>
        </p:txBody>
      </p:sp>
      <p:sp>
        <p:nvSpPr>
          <p:cNvPr id="12" name="タイトル 1">
            <a:extLst>
              <a:ext uri="{FF2B5EF4-FFF2-40B4-BE49-F238E27FC236}">
                <a16:creationId xmlns:a16="http://schemas.microsoft.com/office/drawing/2014/main" id="{59419A49-C9EF-409F-9F05-E9E5CB2FE418}"/>
              </a:ext>
            </a:extLst>
          </p:cNvPr>
          <p:cNvSpPr txBox="1">
            <a:spLocks/>
          </p:cNvSpPr>
          <p:nvPr/>
        </p:nvSpPr>
        <p:spPr bwMode="auto">
          <a:xfrm>
            <a:off x="395536" y="341784"/>
            <a:ext cx="599735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dirty="0"/>
              <a:t>3. Second Requirement:</a:t>
            </a:r>
          </a:p>
          <a:p>
            <a:pPr algn="l"/>
            <a:r>
              <a:rPr lang="en-US" altLang="ja-JP" sz="3600" kern="0" dirty="0"/>
              <a:t>    Hardware Requirement</a:t>
            </a:r>
            <a:endParaRPr lang="ja-JP" altLang="en-US" sz="3600" kern="0" dirty="0"/>
          </a:p>
        </p:txBody>
      </p:sp>
      <p:sp>
        <p:nvSpPr>
          <p:cNvPr id="13" name="フッター プレースホルダー 2">
            <a:extLst>
              <a:ext uri="{FF2B5EF4-FFF2-40B4-BE49-F238E27FC236}">
                <a16:creationId xmlns:a16="http://schemas.microsoft.com/office/drawing/2014/main" id="{64BE85F1-AD9B-49C5-BE5A-58DF397C27FF}"/>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2191406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EB7D440-5171-4B64-BA83-C22426A5C093}"/>
              </a:ext>
            </a:extLst>
          </p:cNvPr>
          <p:cNvSpPr txBox="1"/>
          <p:nvPr/>
        </p:nvSpPr>
        <p:spPr>
          <a:xfrm>
            <a:off x="457200" y="1508006"/>
            <a:ext cx="8291264" cy="4801314"/>
          </a:xfrm>
          <a:prstGeom prst="rect">
            <a:avLst/>
          </a:prstGeom>
          <a:noFill/>
        </p:spPr>
        <p:txBody>
          <a:bodyPr wrap="square" rtlCol="0">
            <a:spAutoFit/>
          </a:bodyPr>
          <a:lstStyle/>
          <a:p>
            <a:pPr marL="342900" indent="-342900">
              <a:buFont typeface="Wingdings" panose="05000000000000000000" pitchFamily="2" charset="2"/>
              <a:buChar char="n"/>
            </a:pPr>
            <a:r>
              <a:rPr lang="en-US" altLang="ja-JP" sz="2400" dirty="0"/>
              <a:t>Examples regarding the Hardware Requirement</a:t>
            </a:r>
            <a:endParaRPr kumimoji="1" lang="en-US" altLang="ja-JP" sz="2400" dirty="0"/>
          </a:p>
          <a:p>
            <a:pPr marL="342900" indent="-342900">
              <a:buFont typeface="Arial" panose="020B0604020202020204" pitchFamily="34" charset="0"/>
              <a:buChar char="•"/>
            </a:pPr>
            <a:r>
              <a:rPr lang="en-US" altLang="ja-JP" sz="2400" dirty="0"/>
              <a:t>(Case 2-1)</a:t>
            </a:r>
          </a:p>
          <a:p>
            <a:r>
              <a:rPr lang="en-US" altLang="ja-JP" sz="2400" dirty="0"/>
              <a:t>[Claim 3]</a:t>
            </a:r>
          </a:p>
          <a:p>
            <a:r>
              <a:rPr lang="en-US" altLang="ja-JP" sz="2400" dirty="0"/>
              <a:t>	</a:t>
            </a:r>
            <a:r>
              <a:rPr lang="en-US" altLang="ja-JP" dirty="0"/>
              <a:t>A computing device to compute the formula </a:t>
            </a:r>
          </a:p>
          <a:p>
            <a:r>
              <a:rPr lang="en-US" altLang="ja-JP" dirty="0"/>
              <a:t>  </a:t>
            </a:r>
          </a:p>
          <a:p>
            <a:endParaRPr lang="en-US" altLang="ja-JP" dirty="0"/>
          </a:p>
          <a:p>
            <a:r>
              <a:rPr lang="en-US" altLang="ja-JP" dirty="0"/>
              <a:t>comprising, </a:t>
            </a:r>
            <a:r>
              <a:rPr lang="en-US" altLang="ja-JP" u="sng" dirty="0"/>
              <a:t>means for inputting</a:t>
            </a:r>
            <a:r>
              <a:rPr lang="en-US" altLang="ja-JP" dirty="0"/>
              <a:t> natural numbers 'n' and 'm' (where, 1≦n≦m</a:t>
            </a:r>
            <a:r>
              <a:rPr lang="ja-JP" altLang="en-US" dirty="0"/>
              <a:t>＜</a:t>
            </a:r>
            <a:r>
              <a:rPr lang="en-US" altLang="ja-JP" dirty="0"/>
              <a:t>256), </a:t>
            </a:r>
            <a:r>
              <a:rPr lang="en-US" altLang="ja-JP" u="sng" dirty="0"/>
              <a:t>a square values table </a:t>
            </a:r>
            <a:r>
              <a:rPr lang="en-US" altLang="ja-JP" dirty="0"/>
              <a:t>wherein square values k2 (where, 0≦k</a:t>
            </a:r>
            <a:r>
              <a:rPr lang="ja-JP" altLang="en-US" dirty="0"/>
              <a:t>＜</a:t>
            </a:r>
            <a:r>
              <a:rPr lang="en-US" altLang="ja-JP" dirty="0"/>
              <a:t>511) is stored at the k-</a:t>
            </a:r>
            <a:r>
              <a:rPr lang="en-US" altLang="ja-JP" dirty="0" err="1"/>
              <a:t>th</a:t>
            </a:r>
            <a:r>
              <a:rPr lang="en-US" altLang="ja-JP" dirty="0"/>
              <a:t> position, </a:t>
            </a:r>
            <a:r>
              <a:rPr lang="en-US" altLang="ja-JP" u="sng" dirty="0"/>
              <a:t>arithmetic means</a:t>
            </a:r>
            <a:r>
              <a:rPr lang="en-US" altLang="ja-JP" dirty="0"/>
              <a:t> comprising of an adder-</a:t>
            </a:r>
            <a:r>
              <a:rPr lang="en-US" altLang="ja-JP" dirty="0" err="1"/>
              <a:t>subtracter</a:t>
            </a:r>
            <a:r>
              <a:rPr lang="en-US" altLang="ja-JP" dirty="0"/>
              <a:t> and a bit shifter, and </a:t>
            </a:r>
            <a:r>
              <a:rPr lang="en-US" altLang="ja-JP" u="sng" dirty="0"/>
              <a:t>a means for outputting</a:t>
            </a:r>
            <a:r>
              <a:rPr lang="en-US" altLang="ja-JP" dirty="0"/>
              <a:t> a result 's' by said arithmetic means, wherein the formula is computed, without using a multiplier-divider, but using square values read by the said arithmetic means from the said square values table. </a:t>
            </a:r>
          </a:p>
          <a:p>
            <a:pPr marL="342900" indent="-342900">
              <a:buFont typeface="Arial" panose="020B0604020202020204" pitchFamily="34" charset="0"/>
              <a:buChar char="•"/>
            </a:pPr>
            <a:r>
              <a:rPr lang="en-US" altLang="ja-JP" sz="2400" dirty="0">
                <a:solidFill>
                  <a:srgbClr val="FF0000"/>
                </a:solidFill>
              </a:rPr>
              <a:t>Allowable.</a:t>
            </a:r>
            <a:r>
              <a:rPr lang="en-US" altLang="ja-JP" sz="2400" dirty="0">
                <a:solidFill>
                  <a:srgbClr val="0070C0"/>
                </a:solidFill>
              </a:rPr>
              <a:t> </a:t>
            </a:r>
            <a:r>
              <a:rPr lang="en-US" altLang="ja-JP" sz="2400" dirty="0"/>
              <a:t>Information processing by a software is</a:t>
            </a:r>
            <a:r>
              <a:rPr lang="en-US" altLang="ja-JP" sz="2400" u="sng" dirty="0"/>
              <a:t> specifically implemented</a:t>
            </a:r>
            <a:r>
              <a:rPr lang="en-US" altLang="ja-JP" sz="2400" dirty="0"/>
              <a:t> by using </a:t>
            </a:r>
            <a:r>
              <a:rPr lang="en-US" altLang="ja-JP" sz="2400" u="sng" dirty="0"/>
              <a:t>hardware resources</a:t>
            </a:r>
            <a:r>
              <a:rPr lang="en-US" altLang="ja-JP" sz="2400" dirty="0"/>
              <a:t>.</a:t>
            </a:r>
          </a:p>
        </p:txBody>
      </p:sp>
      <p:cxnSp>
        <p:nvCxnSpPr>
          <p:cNvPr id="7" name="直線コネクタ 6">
            <a:extLst>
              <a:ext uri="{FF2B5EF4-FFF2-40B4-BE49-F238E27FC236}">
                <a16:creationId xmlns:a16="http://schemas.microsoft.com/office/drawing/2014/main" id="{FDF18E1C-7CA4-4148-AD31-B82B40339948}"/>
              </a:ext>
            </a:extLst>
          </p:cNvPr>
          <p:cNvCxnSpPr>
            <a:cxnSpLocks/>
          </p:cNvCxnSpPr>
          <p:nvPr/>
        </p:nvCxnSpPr>
        <p:spPr>
          <a:xfrm>
            <a:off x="1393304" y="3342477"/>
            <a:ext cx="17168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D00618F2-A46E-45F1-AC74-F99279BBBC3F}"/>
              </a:ext>
            </a:extLst>
          </p:cNvPr>
          <p:cNvSpPr txBox="1"/>
          <p:nvPr/>
        </p:nvSpPr>
        <p:spPr>
          <a:xfrm>
            <a:off x="2095269" y="3284020"/>
            <a:ext cx="312906" cy="369332"/>
          </a:xfrm>
          <a:prstGeom prst="rect">
            <a:avLst/>
          </a:prstGeom>
          <a:noFill/>
        </p:spPr>
        <p:txBody>
          <a:bodyPr wrap="none" rtlCol="0">
            <a:spAutoFit/>
          </a:bodyPr>
          <a:lstStyle/>
          <a:p>
            <a:r>
              <a:rPr kumimoji="1" lang="en-US" altLang="ja-JP" dirty="0"/>
              <a:t>4</a:t>
            </a:r>
            <a:endParaRPr kumimoji="1" lang="ja-JP" altLang="en-US" dirty="0"/>
          </a:p>
        </p:txBody>
      </p:sp>
      <p:sp>
        <p:nvSpPr>
          <p:cNvPr id="9" name="テキスト ボックス 8">
            <a:extLst>
              <a:ext uri="{FF2B5EF4-FFF2-40B4-BE49-F238E27FC236}">
                <a16:creationId xmlns:a16="http://schemas.microsoft.com/office/drawing/2014/main" id="{6471E0E7-05B3-4988-8D38-911F6DF5F113}"/>
              </a:ext>
            </a:extLst>
          </p:cNvPr>
          <p:cNvSpPr txBox="1"/>
          <p:nvPr/>
        </p:nvSpPr>
        <p:spPr>
          <a:xfrm>
            <a:off x="1372616" y="2982437"/>
            <a:ext cx="1771639" cy="369332"/>
          </a:xfrm>
          <a:prstGeom prst="rect">
            <a:avLst/>
          </a:prstGeom>
          <a:noFill/>
        </p:spPr>
        <p:txBody>
          <a:bodyPr wrap="none" rtlCol="0">
            <a:spAutoFit/>
          </a:bodyPr>
          <a:lstStyle/>
          <a:p>
            <a:r>
              <a:rPr kumimoji="1" lang="en-US" altLang="ja-JP" dirty="0"/>
              <a:t>(</a:t>
            </a:r>
            <a:r>
              <a:rPr kumimoji="1" lang="en-US" altLang="ja-JP" dirty="0" err="1"/>
              <a:t>m+n</a:t>
            </a:r>
            <a:r>
              <a:rPr kumimoji="1" lang="en-US" altLang="ja-JP" dirty="0"/>
              <a:t>)</a:t>
            </a:r>
            <a:r>
              <a:rPr kumimoji="1" lang="en-US" altLang="ja-JP" baseline="30000" dirty="0"/>
              <a:t>2</a:t>
            </a:r>
            <a:r>
              <a:rPr kumimoji="1" lang="en-US" altLang="ja-JP" dirty="0"/>
              <a:t> – (m-n)</a:t>
            </a:r>
            <a:r>
              <a:rPr kumimoji="1" lang="en-US" altLang="ja-JP" baseline="30000" dirty="0"/>
              <a:t>2</a:t>
            </a:r>
            <a:endParaRPr kumimoji="1" lang="ja-JP" altLang="en-US" baseline="30000" dirty="0"/>
          </a:p>
        </p:txBody>
      </p:sp>
      <p:sp>
        <p:nvSpPr>
          <p:cNvPr id="13" name="タイトル 1">
            <a:extLst>
              <a:ext uri="{FF2B5EF4-FFF2-40B4-BE49-F238E27FC236}">
                <a16:creationId xmlns:a16="http://schemas.microsoft.com/office/drawing/2014/main" id="{5337CB9B-80CF-4A1A-A1A3-FAF4D6599B20}"/>
              </a:ext>
            </a:extLst>
          </p:cNvPr>
          <p:cNvSpPr txBox="1">
            <a:spLocks/>
          </p:cNvSpPr>
          <p:nvPr/>
        </p:nvSpPr>
        <p:spPr bwMode="auto">
          <a:xfrm>
            <a:off x="395536" y="341784"/>
            <a:ext cx="599735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dirty="0"/>
              <a:t>3. Second Requirement:</a:t>
            </a:r>
          </a:p>
          <a:p>
            <a:pPr algn="l"/>
            <a:r>
              <a:rPr lang="en-US" altLang="ja-JP" sz="3600" kern="0" dirty="0"/>
              <a:t>    Hardware Requirement</a:t>
            </a:r>
            <a:endParaRPr lang="ja-JP" altLang="en-US" sz="3600" kern="0" dirty="0"/>
          </a:p>
        </p:txBody>
      </p:sp>
      <p:sp>
        <p:nvSpPr>
          <p:cNvPr id="14" name="フッター プレースホルダー 2">
            <a:extLst>
              <a:ext uri="{FF2B5EF4-FFF2-40B4-BE49-F238E27FC236}">
                <a16:creationId xmlns:a16="http://schemas.microsoft.com/office/drawing/2014/main" id="{38720ED7-380A-4107-B6D3-3EAB2F2A84E8}"/>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2424642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A5EA147-575B-4EA3-982D-2E222CB6B35B}"/>
              </a:ext>
            </a:extLst>
          </p:cNvPr>
          <p:cNvSpPr txBox="1"/>
          <p:nvPr/>
        </p:nvSpPr>
        <p:spPr>
          <a:xfrm>
            <a:off x="395536" y="1589891"/>
            <a:ext cx="8334333" cy="830997"/>
          </a:xfrm>
          <a:prstGeom prst="rect">
            <a:avLst/>
          </a:prstGeom>
          <a:noFill/>
        </p:spPr>
        <p:txBody>
          <a:bodyPr wrap="none" rtlCol="0">
            <a:spAutoFit/>
          </a:bodyPr>
          <a:lstStyle/>
          <a:p>
            <a:r>
              <a:rPr kumimoji="1" lang="en-US" altLang="ja-JP" sz="2400" dirty="0"/>
              <a:t>Question 3:</a:t>
            </a:r>
          </a:p>
          <a:p>
            <a:r>
              <a:rPr lang="en-US" altLang="ja-JP" sz="2400" dirty="0"/>
              <a:t>Is the below claimed subject matter eligible or not in Japan?</a:t>
            </a:r>
            <a:endParaRPr kumimoji="1" lang="ja-JP" altLang="en-US" sz="2400" dirty="0"/>
          </a:p>
        </p:txBody>
      </p:sp>
      <p:sp>
        <p:nvSpPr>
          <p:cNvPr id="6" name="テキスト ボックス 5">
            <a:extLst>
              <a:ext uri="{FF2B5EF4-FFF2-40B4-BE49-F238E27FC236}">
                <a16:creationId xmlns:a16="http://schemas.microsoft.com/office/drawing/2014/main" id="{E8BF48AF-4E3B-4178-9198-B9418DA44B9E}"/>
              </a:ext>
            </a:extLst>
          </p:cNvPr>
          <p:cNvSpPr txBox="1"/>
          <p:nvPr/>
        </p:nvSpPr>
        <p:spPr>
          <a:xfrm>
            <a:off x="467544" y="2636912"/>
            <a:ext cx="7776863" cy="1631216"/>
          </a:xfrm>
          <a:prstGeom prst="rect">
            <a:avLst/>
          </a:prstGeom>
          <a:noFill/>
        </p:spPr>
        <p:txBody>
          <a:bodyPr wrap="square" rtlCol="0">
            <a:spAutoFit/>
          </a:bodyPr>
          <a:lstStyle/>
          <a:p>
            <a:r>
              <a:rPr kumimoji="1" lang="en-US" altLang="ja-JP" sz="2000" dirty="0"/>
              <a:t>[Claim 1]</a:t>
            </a:r>
          </a:p>
          <a:p>
            <a:r>
              <a:rPr lang="en-US" altLang="ja-JP" sz="2000" dirty="0"/>
              <a:t>	A method for computing a product 's' of natural numbers 'n' and 'm' (where, 1≦n≦m</a:t>
            </a:r>
            <a:r>
              <a:rPr lang="ja-JP" altLang="en-US" sz="2000" dirty="0"/>
              <a:t>＜</a:t>
            </a:r>
            <a:r>
              <a:rPr lang="en-US" altLang="ja-JP" sz="2000" dirty="0"/>
              <a:t>256) by the formula </a:t>
            </a:r>
          </a:p>
          <a:p>
            <a:endParaRPr lang="en-US" altLang="ja-JP" sz="2000" dirty="0"/>
          </a:p>
          <a:p>
            <a:r>
              <a:rPr lang="en-US" altLang="ja-JP" sz="2000" dirty="0"/>
              <a:t>s  = </a:t>
            </a:r>
          </a:p>
        </p:txBody>
      </p:sp>
      <p:cxnSp>
        <p:nvCxnSpPr>
          <p:cNvPr id="8" name="直線コネクタ 7">
            <a:extLst>
              <a:ext uri="{FF2B5EF4-FFF2-40B4-BE49-F238E27FC236}">
                <a16:creationId xmlns:a16="http://schemas.microsoft.com/office/drawing/2014/main" id="{431EF192-A8DE-480E-94EA-3E6D782E321A}"/>
              </a:ext>
            </a:extLst>
          </p:cNvPr>
          <p:cNvCxnSpPr>
            <a:cxnSpLocks/>
          </p:cNvCxnSpPr>
          <p:nvPr/>
        </p:nvCxnSpPr>
        <p:spPr>
          <a:xfrm>
            <a:off x="1144177" y="4060743"/>
            <a:ext cx="17716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F16EEB2-3310-4A2A-A670-3D93CE63DEBB}"/>
              </a:ext>
            </a:extLst>
          </p:cNvPr>
          <p:cNvSpPr txBox="1"/>
          <p:nvPr/>
        </p:nvSpPr>
        <p:spPr>
          <a:xfrm>
            <a:off x="1873543" y="4065421"/>
            <a:ext cx="312906" cy="369332"/>
          </a:xfrm>
          <a:prstGeom prst="rect">
            <a:avLst/>
          </a:prstGeom>
          <a:noFill/>
        </p:spPr>
        <p:txBody>
          <a:bodyPr wrap="none" rtlCol="0">
            <a:spAutoFit/>
          </a:bodyPr>
          <a:lstStyle/>
          <a:p>
            <a:r>
              <a:rPr kumimoji="1" lang="en-US" altLang="ja-JP" dirty="0"/>
              <a:t>4</a:t>
            </a:r>
            <a:endParaRPr kumimoji="1" lang="ja-JP" altLang="en-US" dirty="0"/>
          </a:p>
        </p:txBody>
      </p:sp>
      <p:sp>
        <p:nvSpPr>
          <p:cNvPr id="11" name="テキスト ボックス 10">
            <a:extLst>
              <a:ext uri="{FF2B5EF4-FFF2-40B4-BE49-F238E27FC236}">
                <a16:creationId xmlns:a16="http://schemas.microsoft.com/office/drawing/2014/main" id="{DAC685A7-9E0A-4E2B-856A-1E178FE31D57}"/>
              </a:ext>
            </a:extLst>
          </p:cNvPr>
          <p:cNvSpPr txBox="1"/>
          <p:nvPr/>
        </p:nvSpPr>
        <p:spPr>
          <a:xfrm>
            <a:off x="1144177" y="3663939"/>
            <a:ext cx="1771639" cy="369332"/>
          </a:xfrm>
          <a:prstGeom prst="rect">
            <a:avLst/>
          </a:prstGeom>
          <a:noFill/>
        </p:spPr>
        <p:txBody>
          <a:bodyPr wrap="none" rtlCol="0">
            <a:spAutoFit/>
          </a:bodyPr>
          <a:lstStyle/>
          <a:p>
            <a:r>
              <a:rPr kumimoji="1" lang="en-US" altLang="ja-JP" dirty="0"/>
              <a:t>(</a:t>
            </a:r>
            <a:r>
              <a:rPr kumimoji="1" lang="en-US" altLang="ja-JP" dirty="0" err="1"/>
              <a:t>m+n</a:t>
            </a:r>
            <a:r>
              <a:rPr kumimoji="1" lang="en-US" altLang="ja-JP" dirty="0"/>
              <a:t>)</a:t>
            </a:r>
            <a:r>
              <a:rPr kumimoji="1" lang="en-US" altLang="ja-JP" baseline="30000" dirty="0"/>
              <a:t>2</a:t>
            </a:r>
            <a:r>
              <a:rPr kumimoji="1" lang="en-US" altLang="ja-JP" dirty="0"/>
              <a:t> – (m-n)</a:t>
            </a:r>
            <a:r>
              <a:rPr kumimoji="1" lang="en-US" altLang="ja-JP" baseline="30000" dirty="0"/>
              <a:t>2</a:t>
            </a:r>
            <a:endParaRPr kumimoji="1" lang="ja-JP" altLang="en-US" baseline="30000" dirty="0"/>
          </a:p>
        </p:txBody>
      </p:sp>
      <p:sp>
        <p:nvSpPr>
          <p:cNvPr id="13" name="テキスト ボックス 12">
            <a:extLst>
              <a:ext uri="{FF2B5EF4-FFF2-40B4-BE49-F238E27FC236}">
                <a16:creationId xmlns:a16="http://schemas.microsoft.com/office/drawing/2014/main" id="{61781862-EF35-4A11-8E49-AFCFEC5CF16A}"/>
              </a:ext>
            </a:extLst>
          </p:cNvPr>
          <p:cNvSpPr txBox="1"/>
          <p:nvPr/>
        </p:nvSpPr>
        <p:spPr>
          <a:xfrm>
            <a:off x="467544" y="4653136"/>
            <a:ext cx="7848872" cy="1477328"/>
          </a:xfrm>
          <a:prstGeom prst="rect">
            <a:avLst/>
          </a:prstGeom>
          <a:noFill/>
        </p:spPr>
        <p:txBody>
          <a:bodyPr wrap="square" rtlCol="0">
            <a:spAutoFit/>
          </a:bodyPr>
          <a:lstStyle/>
          <a:p>
            <a:r>
              <a:rPr lang="en-US" altLang="ja-JP" dirty="0">
                <a:solidFill>
                  <a:srgbClr val="FF0000"/>
                </a:solidFill>
              </a:rPr>
              <a:t>[Answer to the Question 3]</a:t>
            </a:r>
          </a:p>
          <a:p>
            <a:pPr marL="285750" indent="-285750">
              <a:buFont typeface="Arial" panose="020B0604020202020204" pitchFamily="34" charset="0"/>
              <a:buChar char="•"/>
            </a:pPr>
            <a:r>
              <a:rPr lang="en-US" altLang="ja-JP" dirty="0"/>
              <a:t>There is </a:t>
            </a:r>
            <a:r>
              <a:rPr lang="en-US" altLang="ja-JP" dirty="0">
                <a:solidFill>
                  <a:srgbClr val="0070C0"/>
                </a:solidFill>
              </a:rPr>
              <a:t>no hardware involved </a:t>
            </a:r>
            <a:r>
              <a:rPr lang="en-US" altLang="ja-JP" dirty="0"/>
              <a:t>and thus the above claim does </a:t>
            </a:r>
            <a:r>
              <a:rPr lang="en-US" altLang="ja-JP" dirty="0">
                <a:solidFill>
                  <a:srgbClr val="0070C0"/>
                </a:solidFill>
              </a:rPr>
              <a:t>not</a:t>
            </a:r>
            <a:r>
              <a:rPr lang="en-US" altLang="ja-JP" dirty="0"/>
              <a:t> meet the hardware requirement.</a:t>
            </a:r>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r>
              <a:rPr lang="en-US" altLang="ja-JP" dirty="0"/>
              <a:t>The above Subject Matter is </a:t>
            </a:r>
            <a:r>
              <a:rPr lang="en-US" altLang="ja-JP" dirty="0">
                <a:solidFill>
                  <a:srgbClr val="0070C0"/>
                </a:solidFill>
              </a:rPr>
              <a:t>not eligible</a:t>
            </a:r>
            <a:r>
              <a:rPr lang="en-US" altLang="ja-JP" dirty="0"/>
              <a:t>.</a:t>
            </a:r>
            <a:endParaRPr kumimoji="1" lang="ja-JP" altLang="en-US" dirty="0"/>
          </a:p>
        </p:txBody>
      </p:sp>
      <p:sp>
        <p:nvSpPr>
          <p:cNvPr id="15" name="タイトル 1">
            <a:extLst>
              <a:ext uri="{FF2B5EF4-FFF2-40B4-BE49-F238E27FC236}">
                <a16:creationId xmlns:a16="http://schemas.microsoft.com/office/drawing/2014/main" id="{49988EE5-4842-447B-9A7B-8F17F34AEDAB}"/>
              </a:ext>
            </a:extLst>
          </p:cNvPr>
          <p:cNvSpPr txBox="1">
            <a:spLocks/>
          </p:cNvSpPr>
          <p:nvPr/>
        </p:nvSpPr>
        <p:spPr bwMode="auto">
          <a:xfrm>
            <a:off x="395536" y="341784"/>
            <a:ext cx="599735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kern="0" dirty="0"/>
              <a:t>3. Second Requirement:</a:t>
            </a:r>
          </a:p>
          <a:p>
            <a:pPr algn="l"/>
            <a:r>
              <a:rPr lang="en-US" altLang="ja-JP" sz="3600" kern="0" dirty="0"/>
              <a:t>    Hardware Requirement</a:t>
            </a:r>
            <a:endParaRPr lang="ja-JP" altLang="en-US" sz="3600" kern="0" dirty="0"/>
          </a:p>
        </p:txBody>
      </p:sp>
      <p:sp>
        <p:nvSpPr>
          <p:cNvPr id="16" name="フッター プレースホルダー 2">
            <a:extLst>
              <a:ext uri="{FF2B5EF4-FFF2-40B4-BE49-F238E27FC236}">
                <a16:creationId xmlns:a16="http://schemas.microsoft.com/office/drawing/2014/main" id="{52A5200E-0D01-4078-A465-997B340BD242}"/>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35309498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38490-F639-4301-81AA-712F3866AB43}"/>
              </a:ext>
            </a:extLst>
          </p:cNvPr>
          <p:cNvSpPr>
            <a:spLocks noGrp="1"/>
          </p:cNvSpPr>
          <p:nvPr>
            <p:ph type="title"/>
          </p:nvPr>
        </p:nvSpPr>
        <p:spPr>
          <a:xfrm>
            <a:off x="395536" y="341784"/>
            <a:ext cx="8229600" cy="1143000"/>
          </a:xfrm>
        </p:spPr>
        <p:txBody>
          <a:bodyPr/>
          <a:lstStyle/>
          <a:p>
            <a:r>
              <a:rPr kumimoji="1" lang="en-US" altLang="ja-JP" dirty="0"/>
              <a:t>Overview</a:t>
            </a:r>
            <a:endParaRPr kumimoji="1" lang="ja-JP" altLang="en-US" dirty="0"/>
          </a:p>
        </p:txBody>
      </p:sp>
      <p:sp>
        <p:nvSpPr>
          <p:cNvPr id="5" name="テキスト ボックス 4">
            <a:extLst>
              <a:ext uri="{FF2B5EF4-FFF2-40B4-BE49-F238E27FC236}">
                <a16:creationId xmlns:a16="http://schemas.microsoft.com/office/drawing/2014/main" id="{C92D8D39-2871-4094-8C9F-F34A73E15518}"/>
              </a:ext>
            </a:extLst>
          </p:cNvPr>
          <p:cNvSpPr txBox="1"/>
          <p:nvPr/>
        </p:nvSpPr>
        <p:spPr>
          <a:xfrm>
            <a:off x="590872" y="1875596"/>
            <a:ext cx="8085584" cy="3785652"/>
          </a:xfrm>
          <a:prstGeom prst="rect">
            <a:avLst/>
          </a:prstGeom>
          <a:noFill/>
        </p:spPr>
        <p:txBody>
          <a:bodyPr wrap="square" rtlCol="0">
            <a:spAutoFit/>
          </a:bodyPr>
          <a:lstStyle/>
          <a:p>
            <a:pPr marL="342900" indent="-342900">
              <a:buAutoNum type="arabicPeriod"/>
            </a:pPr>
            <a:r>
              <a:rPr kumimoji="1" lang="en-US" altLang="ja-JP" sz="2400" dirty="0">
                <a:solidFill>
                  <a:schemeClr val="bg1">
                    <a:lumMod val="85000"/>
                  </a:schemeClr>
                </a:solidFill>
              </a:rPr>
              <a:t>Introduction</a:t>
            </a:r>
          </a:p>
          <a:p>
            <a:pPr marL="342900" indent="-342900">
              <a:buAutoNum type="arabicPeriod"/>
            </a:pPr>
            <a:endParaRPr lang="en-US" altLang="ja-JP" sz="2400" dirty="0">
              <a:solidFill>
                <a:schemeClr val="bg1">
                  <a:lumMod val="85000"/>
                </a:schemeClr>
              </a:solidFill>
            </a:endParaRPr>
          </a:p>
          <a:p>
            <a:pPr marL="342900" indent="-342900">
              <a:buAutoNum type="arabicPeriod"/>
            </a:pPr>
            <a:r>
              <a:rPr lang="en-US" altLang="ja-JP" sz="2400" dirty="0">
                <a:solidFill>
                  <a:schemeClr val="bg1">
                    <a:lumMod val="85000"/>
                  </a:schemeClr>
                </a:solidFill>
              </a:rPr>
              <a:t>First Requirement</a:t>
            </a:r>
          </a:p>
          <a:p>
            <a:pPr marL="800100" lvl="1" indent="-342900">
              <a:buFont typeface="Arial" panose="020B0604020202020204" pitchFamily="34" charset="0"/>
              <a:buChar char="•"/>
            </a:pPr>
            <a:r>
              <a:rPr lang="en-US" altLang="ja-JP" sz="2400" dirty="0">
                <a:solidFill>
                  <a:schemeClr val="bg1">
                    <a:lumMod val="85000"/>
                  </a:schemeClr>
                </a:solidFill>
              </a:rPr>
              <a:t>Allowable Claim Category</a:t>
            </a:r>
            <a:endParaRPr kumimoji="1" lang="en-US" altLang="ja-JP" sz="2400" dirty="0">
              <a:solidFill>
                <a:schemeClr val="bg1">
                  <a:lumMod val="85000"/>
                </a:schemeClr>
              </a:solidFill>
            </a:endParaRPr>
          </a:p>
          <a:p>
            <a:pPr marL="342900" indent="-342900">
              <a:buAutoNum type="arabicPeriod"/>
            </a:pPr>
            <a:endParaRPr kumimoji="1" lang="en-US" altLang="ja-JP" sz="2400" dirty="0">
              <a:solidFill>
                <a:schemeClr val="bg1">
                  <a:lumMod val="85000"/>
                </a:schemeClr>
              </a:solidFill>
            </a:endParaRPr>
          </a:p>
          <a:p>
            <a:pPr marL="342900" indent="-342900">
              <a:buAutoNum type="arabicPeriod"/>
            </a:pPr>
            <a:r>
              <a:rPr lang="en-US" altLang="ja-JP" sz="2400" dirty="0">
                <a:solidFill>
                  <a:schemeClr val="bg1">
                    <a:lumMod val="85000"/>
                  </a:schemeClr>
                </a:solidFill>
              </a:rPr>
              <a:t>Second Requirement</a:t>
            </a:r>
          </a:p>
          <a:p>
            <a:pPr marL="800100" lvl="1" indent="-342900">
              <a:buFont typeface="Arial" panose="020B0604020202020204" pitchFamily="34" charset="0"/>
              <a:buChar char="•"/>
            </a:pPr>
            <a:r>
              <a:rPr lang="en-US" altLang="ja-JP" sz="2400" dirty="0">
                <a:solidFill>
                  <a:schemeClr val="bg1">
                    <a:lumMod val="85000"/>
                  </a:schemeClr>
                </a:solidFill>
              </a:rPr>
              <a:t>Hardware Requirement for Computer-Related Invention</a:t>
            </a:r>
            <a:endParaRPr kumimoji="1" lang="en-US" altLang="ja-JP" sz="2400" dirty="0">
              <a:solidFill>
                <a:schemeClr val="bg1">
                  <a:lumMod val="85000"/>
                </a:schemeClr>
              </a:solidFill>
            </a:endParaRPr>
          </a:p>
          <a:p>
            <a:pPr marL="342900" indent="-342900">
              <a:buAutoNum type="arabicPeriod"/>
            </a:pPr>
            <a:endParaRPr lang="en-US" altLang="ja-JP" sz="2400" dirty="0"/>
          </a:p>
          <a:p>
            <a:pPr marL="342900" indent="-342900">
              <a:buAutoNum type="arabicPeriod"/>
            </a:pPr>
            <a:r>
              <a:rPr kumimoji="1" lang="en-US" altLang="ja-JP" sz="2400" dirty="0"/>
              <a:t>Summary</a:t>
            </a:r>
            <a:endParaRPr kumimoji="1" lang="ja-JP" altLang="en-US" sz="2400" dirty="0"/>
          </a:p>
        </p:txBody>
      </p:sp>
      <p:sp>
        <p:nvSpPr>
          <p:cNvPr id="6" name="フッター プレースホルダー 2">
            <a:extLst>
              <a:ext uri="{FF2B5EF4-FFF2-40B4-BE49-F238E27FC236}">
                <a16:creationId xmlns:a16="http://schemas.microsoft.com/office/drawing/2014/main" id="{BEFEEB86-7EFD-4938-9A9F-9EE79C516E55}"/>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3462462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546BE7D8-D535-4FAA-B13A-68F6F8371CB0}"/>
              </a:ext>
            </a:extLst>
          </p:cNvPr>
          <p:cNvSpPr>
            <a:spLocks noGrp="1"/>
          </p:cNvSpPr>
          <p:nvPr>
            <p:ph type="ftr" sz="quarter" idx="10"/>
          </p:nvPr>
        </p:nvSpPr>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
        <p:nvSpPr>
          <p:cNvPr id="12" name="タイトル 1">
            <a:extLst>
              <a:ext uri="{FF2B5EF4-FFF2-40B4-BE49-F238E27FC236}">
                <a16:creationId xmlns:a16="http://schemas.microsoft.com/office/drawing/2014/main" id="{7B5B95C1-4C9B-4FAB-AC69-CC9315DECEB0}"/>
              </a:ext>
            </a:extLst>
          </p:cNvPr>
          <p:cNvSpPr txBox="1">
            <a:spLocks/>
          </p:cNvSpPr>
          <p:nvPr/>
        </p:nvSpPr>
        <p:spPr bwMode="auto">
          <a:xfrm>
            <a:off x="446856" y="341784"/>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4000" kern="0" dirty="0"/>
              <a:t>4. Summary</a:t>
            </a:r>
            <a:endParaRPr lang="ja-JP" altLang="en-US" sz="4000" kern="0" dirty="0"/>
          </a:p>
        </p:txBody>
      </p:sp>
      <p:sp>
        <p:nvSpPr>
          <p:cNvPr id="2" name="テキスト ボックス 1">
            <a:extLst>
              <a:ext uri="{FF2B5EF4-FFF2-40B4-BE49-F238E27FC236}">
                <a16:creationId xmlns:a16="http://schemas.microsoft.com/office/drawing/2014/main" id="{45EE61FA-30AA-45AD-9763-670D14367B58}"/>
              </a:ext>
            </a:extLst>
          </p:cNvPr>
          <p:cNvSpPr txBox="1"/>
          <p:nvPr/>
        </p:nvSpPr>
        <p:spPr>
          <a:xfrm>
            <a:off x="539553" y="1772816"/>
            <a:ext cx="7992887" cy="4154984"/>
          </a:xfrm>
          <a:prstGeom prst="rect">
            <a:avLst/>
          </a:prstGeom>
          <a:noFill/>
        </p:spPr>
        <p:txBody>
          <a:bodyPr wrap="square" rtlCol="0">
            <a:spAutoFit/>
          </a:bodyPr>
          <a:lstStyle/>
          <a:p>
            <a:pPr marL="285750" indent="-285750">
              <a:buFont typeface="Arial" panose="020B0604020202020204" pitchFamily="34" charset="0"/>
              <a:buChar char="•"/>
            </a:pPr>
            <a:r>
              <a:rPr lang="en-US" altLang="ja-JP" sz="2400" dirty="0"/>
              <a:t>A subject matter is eligible if </a:t>
            </a:r>
            <a:r>
              <a:rPr lang="en-US" altLang="ja-JP" sz="2400" dirty="0" err="1"/>
              <a:t>i</a:t>
            </a:r>
            <a:r>
              <a:rPr lang="en-US" altLang="ja-JP" sz="2400" dirty="0"/>
              <a:t>) </a:t>
            </a:r>
            <a:r>
              <a:rPr lang="en-US" altLang="ja-JP" sz="2400" u="sng" dirty="0"/>
              <a:t>a claim category </a:t>
            </a:r>
            <a:r>
              <a:rPr lang="en-US" altLang="ja-JP" sz="2400" dirty="0"/>
              <a:t>is allowable </a:t>
            </a:r>
            <a:r>
              <a:rPr lang="en-US" altLang="ja-JP" sz="2400" u="sng" dirty="0"/>
              <a:t>and</a:t>
            </a:r>
            <a:r>
              <a:rPr lang="en-US" altLang="ja-JP" sz="2400" dirty="0"/>
              <a:t> ii) a subject matter meets the </a:t>
            </a:r>
            <a:r>
              <a:rPr lang="en-US" altLang="ja-JP" sz="2400" u="sng" dirty="0"/>
              <a:t>hardware requirement</a:t>
            </a:r>
            <a:r>
              <a:rPr lang="en-US" altLang="ja-JP" sz="2400" dirty="0"/>
              <a:t>.</a:t>
            </a:r>
          </a:p>
          <a:p>
            <a:pPr marL="285750" indent="-285750">
              <a:buFont typeface="Arial" panose="020B0604020202020204" pitchFamily="34" charset="0"/>
              <a:buChar char="•"/>
            </a:pPr>
            <a:r>
              <a:rPr kumimoji="1" lang="en-US" altLang="ja-JP" sz="2400" u="sng" dirty="0"/>
              <a:t>A computer program itself</a:t>
            </a:r>
            <a:r>
              <a:rPr kumimoji="1" lang="en-US" altLang="ja-JP" sz="2400" dirty="0"/>
              <a:t> is an allowable claim category.</a:t>
            </a:r>
          </a:p>
          <a:p>
            <a:pPr marL="285750" indent="-285750">
              <a:buFont typeface="Arial" panose="020B0604020202020204" pitchFamily="34" charset="0"/>
              <a:buChar char="•"/>
            </a:pPr>
            <a:r>
              <a:rPr lang="en-US" altLang="ja-JP" sz="2400" u="sng" dirty="0"/>
              <a:t>Information equivalent to a computer program</a:t>
            </a:r>
            <a:r>
              <a:rPr lang="en-US" altLang="ja-JP" sz="2400" dirty="0"/>
              <a:t> (data, data structure, trained model, etc.) is also an allowable claim category.</a:t>
            </a:r>
          </a:p>
          <a:p>
            <a:pPr marL="285750" indent="-285750">
              <a:buFont typeface="Arial" panose="020B0604020202020204" pitchFamily="34" charset="0"/>
              <a:buChar char="•"/>
            </a:pPr>
            <a:r>
              <a:rPr lang="en-US" altLang="ja-JP" sz="2400" dirty="0"/>
              <a:t>Hardware requirement is met if </a:t>
            </a:r>
            <a:r>
              <a:rPr lang="en-US" altLang="ja-JP" sz="2400" u="sng" dirty="0"/>
              <a:t>information processing by a software is specifically implemented by using hardware resources</a:t>
            </a:r>
            <a:r>
              <a:rPr lang="en-US" altLang="ja-JP" sz="2400" dirty="0"/>
              <a:t>.</a:t>
            </a:r>
          </a:p>
        </p:txBody>
      </p:sp>
    </p:spTree>
    <p:extLst>
      <p:ext uri="{BB962C8B-B14F-4D97-AF65-F5344CB8AC3E}">
        <p14:creationId xmlns:p14="http://schemas.microsoft.com/office/powerpoint/2010/main" val="2835733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38490-F639-4301-81AA-712F3866AB43}"/>
              </a:ext>
            </a:extLst>
          </p:cNvPr>
          <p:cNvSpPr>
            <a:spLocks noGrp="1"/>
          </p:cNvSpPr>
          <p:nvPr>
            <p:ph type="title"/>
          </p:nvPr>
        </p:nvSpPr>
        <p:spPr>
          <a:xfrm>
            <a:off x="395536" y="341784"/>
            <a:ext cx="8229600" cy="1143000"/>
          </a:xfrm>
        </p:spPr>
        <p:txBody>
          <a:bodyPr/>
          <a:lstStyle/>
          <a:p>
            <a:r>
              <a:rPr kumimoji="1" lang="en-US" altLang="ja-JP" dirty="0"/>
              <a:t>Overview</a:t>
            </a:r>
            <a:endParaRPr kumimoji="1" lang="ja-JP" altLang="en-US" dirty="0"/>
          </a:p>
        </p:txBody>
      </p:sp>
      <p:sp>
        <p:nvSpPr>
          <p:cNvPr id="5" name="テキスト ボックス 4">
            <a:extLst>
              <a:ext uri="{FF2B5EF4-FFF2-40B4-BE49-F238E27FC236}">
                <a16:creationId xmlns:a16="http://schemas.microsoft.com/office/drawing/2014/main" id="{C92D8D39-2871-4094-8C9F-F34A73E15518}"/>
              </a:ext>
            </a:extLst>
          </p:cNvPr>
          <p:cNvSpPr txBox="1"/>
          <p:nvPr/>
        </p:nvSpPr>
        <p:spPr>
          <a:xfrm>
            <a:off x="590872" y="1875596"/>
            <a:ext cx="8085584" cy="3785652"/>
          </a:xfrm>
          <a:prstGeom prst="rect">
            <a:avLst/>
          </a:prstGeom>
          <a:noFill/>
        </p:spPr>
        <p:txBody>
          <a:bodyPr wrap="square" rtlCol="0">
            <a:spAutoFit/>
          </a:bodyPr>
          <a:lstStyle/>
          <a:p>
            <a:pPr marL="342900" indent="-342900">
              <a:buAutoNum type="arabicPeriod"/>
            </a:pPr>
            <a:r>
              <a:rPr kumimoji="1" lang="en-US" altLang="ja-JP" sz="2400" dirty="0"/>
              <a:t>Introduction</a:t>
            </a:r>
          </a:p>
          <a:p>
            <a:pPr marL="342900" indent="-342900">
              <a:buAutoNum type="arabicPeriod"/>
            </a:pPr>
            <a:endParaRPr lang="en-US" altLang="ja-JP" sz="2400" dirty="0"/>
          </a:p>
          <a:p>
            <a:pPr marL="342900" indent="-342900">
              <a:buAutoNum type="arabicPeriod"/>
            </a:pPr>
            <a:r>
              <a:rPr lang="en-US" altLang="ja-JP" sz="2400" dirty="0"/>
              <a:t>First Requirement</a:t>
            </a:r>
          </a:p>
          <a:p>
            <a:pPr marL="800100" lvl="1" indent="-342900">
              <a:buFont typeface="Arial" panose="020B0604020202020204" pitchFamily="34" charset="0"/>
              <a:buChar char="•"/>
            </a:pPr>
            <a:r>
              <a:rPr lang="en-US" altLang="ja-JP" sz="2400" dirty="0"/>
              <a:t>Allowable Claim Category</a:t>
            </a:r>
            <a:endParaRPr kumimoji="1" lang="en-US" altLang="ja-JP" sz="2400" dirty="0"/>
          </a:p>
          <a:p>
            <a:pPr marL="342900" indent="-342900">
              <a:buAutoNum type="arabicPeriod"/>
            </a:pPr>
            <a:endParaRPr kumimoji="1" lang="en-US" altLang="ja-JP" sz="2400" dirty="0"/>
          </a:p>
          <a:p>
            <a:pPr marL="342900" indent="-342900">
              <a:buAutoNum type="arabicPeriod"/>
            </a:pPr>
            <a:r>
              <a:rPr lang="en-US" altLang="ja-JP" sz="2400" dirty="0"/>
              <a:t>Second Requirement</a:t>
            </a:r>
          </a:p>
          <a:p>
            <a:pPr marL="800100" lvl="1" indent="-342900">
              <a:buFont typeface="Arial" panose="020B0604020202020204" pitchFamily="34" charset="0"/>
              <a:buChar char="•"/>
            </a:pPr>
            <a:r>
              <a:rPr lang="en-US" altLang="ja-JP" sz="2400" dirty="0"/>
              <a:t>Hardware Requirement for Computer-Related Invention</a:t>
            </a:r>
            <a:endParaRPr kumimoji="1" lang="en-US" altLang="ja-JP" sz="2400" dirty="0"/>
          </a:p>
          <a:p>
            <a:pPr marL="342900" indent="-342900">
              <a:buAutoNum type="arabicPeriod"/>
            </a:pPr>
            <a:endParaRPr lang="en-US" altLang="ja-JP" sz="2400" dirty="0"/>
          </a:p>
          <a:p>
            <a:pPr marL="342900" indent="-342900">
              <a:buAutoNum type="arabicPeriod"/>
            </a:pPr>
            <a:r>
              <a:rPr kumimoji="1" lang="en-US" altLang="ja-JP" sz="2400" dirty="0"/>
              <a:t>Summary</a:t>
            </a:r>
            <a:endParaRPr kumimoji="1" lang="ja-JP" altLang="en-US" sz="2400" dirty="0"/>
          </a:p>
        </p:txBody>
      </p:sp>
      <p:sp>
        <p:nvSpPr>
          <p:cNvPr id="6" name="フッター プレースホルダー 2">
            <a:extLst>
              <a:ext uri="{FF2B5EF4-FFF2-40B4-BE49-F238E27FC236}">
                <a16:creationId xmlns:a16="http://schemas.microsoft.com/office/drawing/2014/main" id="{C9B7FC4E-E22C-4DEF-8827-91475CA1F041}"/>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3049698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コンテンツ プレースホルダ 2"/>
          <p:cNvSpPr>
            <a:spLocks noGrp="1"/>
          </p:cNvSpPr>
          <p:nvPr>
            <p:ph idx="4294967295"/>
          </p:nvPr>
        </p:nvSpPr>
        <p:spPr>
          <a:xfrm>
            <a:off x="1547664" y="3933056"/>
            <a:ext cx="4104456" cy="1800225"/>
          </a:xfrm>
        </p:spPr>
        <p:txBody>
          <a:bodyPr rtlCol="0">
            <a:normAutofit lnSpcReduction="10000"/>
          </a:bodyPr>
          <a:lstStyle/>
          <a:p>
            <a:pPr eaLnBrk="1" fontAlgn="auto" hangingPunct="1">
              <a:buFont typeface="Wingdings" pitchFamily="2" charset="2"/>
              <a:buNone/>
              <a:defRPr/>
            </a:pPr>
            <a:endParaRPr lang="en-US" altLang="ja-JP" dirty="0"/>
          </a:p>
          <a:p>
            <a:pPr eaLnBrk="1" fontAlgn="auto" hangingPunct="1">
              <a:buFont typeface="Wingdings" pitchFamily="2" charset="2"/>
              <a:buNone/>
              <a:defRPr/>
            </a:pPr>
            <a:r>
              <a:rPr lang="en-US" altLang="ja-JP" dirty="0"/>
              <a:t>Takeshi Iizuka</a:t>
            </a:r>
          </a:p>
          <a:p>
            <a:pPr eaLnBrk="1" fontAlgn="auto" hangingPunct="1">
              <a:buFont typeface="Wingdings" pitchFamily="2" charset="2"/>
              <a:buNone/>
              <a:defRPr/>
            </a:pPr>
            <a:r>
              <a:rPr lang="en-US" altLang="ja-JP" sz="2100" dirty="0"/>
              <a:t>takeshi_iizuka@iizuka-ip.com</a:t>
            </a:r>
          </a:p>
          <a:p>
            <a:pPr eaLnBrk="1" fontAlgn="auto" hangingPunct="1">
              <a:buFont typeface="Wingdings" pitchFamily="2" charset="2"/>
              <a:buNone/>
              <a:defRPr/>
            </a:pPr>
            <a:r>
              <a:rPr lang="en-US" altLang="ja-JP" sz="2100" dirty="0"/>
              <a:t>Iizuka International Patent Office</a:t>
            </a:r>
          </a:p>
          <a:p>
            <a:pPr eaLnBrk="1" fontAlgn="auto" hangingPunct="1">
              <a:buFont typeface="Arial" pitchFamily="34" charset="0"/>
              <a:buNone/>
              <a:defRPr/>
            </a:pPr>
            <a:endParaRPr lang="en-US" altLang="ja-JP" dirty="0"/>
          </a:p>
          <a:p>
            <a:pPr eaLnBrk="1" fontAlgn="auto" hangingPunct="1">
              <a:buFont typeface="Arial" pitchFamily="34" charset="0"/>
              <a:buNone/>
              <a:defRPr/>
            </a:pPr>
            <a:endParaRPr lang="en-US" altLang="ja-JP" dirty="0"/>
          </a:p>
        </p:txBody>
      </p:sp>
      <p:pic>
        <p:nvPicPr>
          <p:cNvPr id="297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4825" y="476250"/>
            <a:ext cx="16573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テキスト ボックス 1"/>
          <p:cNvSpPr txBox="1">
            <a:spLocks noChangeArrowheads="1"/>
          </p:cNvSpPr>
          <p:nvPr/>
        </p:nvSpPr>
        <p:spPr bwMode="auto">
          <a:xfrm>
            <a:off x="1476201" y="2799333"/>
            <a:ext cx="64801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charset="0"/>
              <a:defRPr kumimoji="1" sz="2000" b="1">
                <a:solidFill>
                  <a:schemeClr val="tx1"/>
                </a:solidFill>
                <a:latin typeface="Arial" charset="0"/>
                <a:ea typeface="ＭＳ Ｐゴシック" pitchFamily="50" charset="-128"/>
              </a:defRPr>
            </a:lvl1pPr>
            <a:lvl2pPr marL="742950" indent="-285750">
              <a:spcBef>
                <a:spcPct val="20000"/>
              </a:spcBef>
              <a:buClr>
                <a:schemeClr val="tx2"/>
              </a:buClr>
              <a:buFont typeface="Arial" charset="0"/>
              <a:buChar char="•"/>
              <a:defRPr kumimoji="1" sz="2000">
                <a:solidFill>
                  <a:schemeClr val="tx1"/>
                </a:solidFill>
                <a:latin typeface="Arial" charset="0"/>
                <a:ea typeface="ＭＳ Ｐゴシック" pitchFamily="50" charset="-128"/>
              </a:defRPr>
            </a:lvl2pPr>
            <a:lvl3pPr marL="1143000" indent="-228600">
              <a:spcBef>
                <a:spcPct val="20000"/>
              </a:spcBef>
              <a:buClr>
                <a:schemeClr val="tx2"/>
              </a:buClr>
              <a:buFont typeface="Arial" charset="0"/>
              <a:buChar char="•"/>
              <a:defRPr kumimoji="1">
                <a:solidFill>
                  <a:schemeClr val="tx1"/>
                </a:solidFill>
                <a:latin typeface="Arial" charset="0"/>
                <a:ea typeface="ＭＳ Ｐゴシック" pitchFamily="50" charset="-128"/>
              </a:defRPr>
            </a:lvl3pPr>
            <a:lvl4pPr marL="1600200" indent="-228600">
              <a:spcBef>
                <a:spcPct val="20000"/>
              </a:spcBef>
              <a:buClr>
                <a:schemeClr val="tx2"/>
              </a:buClr>
              <a:buFont typeface="Arial" charset="0"/>
              <a:buChar char="•"/>
              <a:defRPr kumimoji="1">
                <a:solidFill>
                  <a:schemeClr val="tx1"/>
                </a:solidFill>
                <a:latin typeface="Arial" charset="0"/>
                <a:ea typeface="ＭＳ Ｐゴシック" pitchFamily="50" charset="-128"/>
              </a:defRPr>
            </a:lvl4pPr>
            <a:lvl5pPr marL="2057400" indent="-228600">
              <a:spcBef>
                <a:spcPct val="20000"/>
              </a:spcBef>
              <a:buClr>
                <a:schemeClr val="tx2"/>
              </a:buClr>
              <a:buFont typeface="Arial" charset="0"/>
              <a:buChar char="•"/>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pitchFamily="50" charset="-128"/>
              </a:defRPr>
            </a:lvl9pPr>
          </a:lstStyle>
          <a:p>
            <a:pPr eaLnBrk="1" hangingPunct="1">
              <a:spcBef>
                <a:spcPct val="0"/>
              </a:spcBef>
              <a:spcAft>
                <a:spcPct val="0"/>
              </a:spcAft>
              <a:buFontTx/>
              <a:buNone/>
            </a:pPr>
            <a:r>
              <a:rPr lang="en-US" altLang="ja-JP" sz="4000" dirty="0">
                <a:latin typeface="Calibri" pitchFamily="34" charset="0"/>
              </a:rPr>
              <a:t>Thank you for your attention</a:t>
            </a:r>
          </a:p>
        </p:txBody>
      </p:sp>
      <p:sp>
        <p:nvSpPr>
          <p:cNvPr id="7" name="フッター プレースホルダー 3"/>
          <p:cNvSpPr>
            <a:spLocks noGrp="1"/>
          </p:cNvSpPr>
          <p:nvPr>
            <p:ph type="ftr" sz="quarter" idx="4294967295"/>
          </p:nvPr>
        </p:nvSpPr>
        <p:spPr>
          <a:xfrm>
            <a:off x="3404592"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pic>
        <p:nvPicPr>
          <p:cNvPr id="3" name="図 2">
            <a:extLst>
              <a:ext uri="{FF2B5EF4-FFF2-40B4-BE49-F238E27FC236}">
                <a16:creationId xmlns:a16="http://schemas.microsoft.com/office/drawing/2014/main" id="{15920642-5097-4AFB-AAB3-8E2D7DA1F7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4208" y="4051968"/>
            <a:ext cx="1152128" cy="156239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38490-F639-4301-81AA-712F3866AB43}"/>
              </a:ext>
            </a:extLst>
          </p:cNvPr>
          <p:cNvSpPr>
            <a:spLocks noGrp="1"/>
          </p:cNvSpPr>
          <p:nvPr>
            <p:ph type="title"/>
          </p:nvPr>
        </p:nvSpPr>
        <p:spPr>
          <a:xfrm>
            <a:off x="395536" y="341784"/>
            <a:ext cx="8229600" cy="1143000"/>
          </a:xfrm>
        </p:spPr>
        <p:txBody>
          <a:bodyPr/>
          <a:lstStyle/>
          <a:p>
            <a:r>
              <a:rPr kumimoji="1" lang="en-US" altLang="ja-JP" dirty="0"/>
              <a:t>Overview</a:t>
            </a:r>
            <a:endParaRPr kumimoji="1" lang="ja-JP" altLang="en-US" dirty="0"/>
          </a:p>
        </p:txBody>
      </p:sp>
      <p:sp>
        <p:nvSpPr>
          <p:cNvPr id="5" name="テキスト ボックス 4">
            <a:extLst>
              <a:ext uri="{FF2B5EF4-FFF2-40B4-BE49-F238E27FC236}">
                <a16:creationId xmlns:a16="http://schemas.microsoft.com/office/drawing/2014/main" id="{C92D8D39-2871-4094-8C9F-F34A73E15518}"/>
              </a:ext>
            </a:extLst>
          </p:cNvPr>
          <p:cNvSpPr txBox="1"/>
          <p:nvPr/>
        </p:nvSpPr>
        <p:spPr>
          <a:xfrm>
            <a:off x="590872" y="1875596"/>
            <a:ext cx="8085584" cy="3785652"/>
          </a:xfrm>
          <a:prstGeom prst="rect">
            <a:avLst/>
          </a:prstGeom>
          <a:noFill/>
        </p:spPr>
        <p:txBody>
          <a:bodyPr wrap="square" rtlCol="0">
            <a:spAutoFit/>
          </a:bodyPr>
          <a:lstStyle/>
          <a:p>
            <a:pPr marL="342900" indent="-342900">
              <a:buAutoNum type="arabicPeriod"/>
            </a:pPr>
            <a:r>
              <a:rPr kumimoji="1" lang="en-US" altLang="ja-JP" sz="2400" dirty="0"/>
              <a:t>Introduction</a:t>
            </a:r>
          </a:p>
          <a:p>
            <a:pPr marL="342900" indent="-342900">
              <a:buAutoNum type="arabicPeriod"/>
            </a:pPr>
            <a:endParaRPr lang="en-US" altLang="ja-JP" sz="2400" dirty="0"/>
          </a:p>
          <a:p>
            <a:pPr marL="342900" indent="-342900">
              <a:buAutoNum type="arabicPeriod"/>
            </a:pPr>
            <a:r>
              <a:rPr lang="en-US" altLang="ja-JP" sz="2400" dirty="0">
                <a:solidFill>
                  <a:schemeClr val="bg1">
                    <a:lumMod val="85000"/>
                  </a:schemeClr>
                </a:solidFill>
              </a:rPr>
              <a:t>First Requirement</a:t>
            </a:r>
          </a:p>
          <a:p>
            <a:pPr marL="800100" lvl="1" indent="-342900">
              <a:buFont typeface="Arial" panose="020B0604020202020204" pitchFamily="34" charset="0"/>
              <a:buChar char="•"/>
            </a:pPr>
            <a:r>
              <a:rPr lang="en-US" altLang="ja-JP" sz="2400" dirty="0">
                <a:solidFill>
                  <a:schemeClr val="bg1">
                    <a:lumMod val="85000"/>
                  </a:schemeClr>
                </a:solidFill>
              </a:rPr>
              <a:t>Allowable Claim Category</a:t>
            </a:r>
            <a:endParaRPr kumimoji="1" lang="en-US" altLang="ja-JP" sz="2400" dirty="0">
              <a:solidFill>
                <a:schemeClr val="bg1">
                  <a:lumMod val="85000"/>
                </a:schemeClr>
              </a:solidFill>
            </a:endParaRPr>
          </a:p>
          <a:p>
            <a:pPr marL="342900" indent="-342900">
              <a:buAutoNum type="arabicPeriod"/>
            </a:pPr>
            <a:endParaRPr kumimoji="1" lang="en-US" altLang="ja-JP" sz="2400" dirty="0">
              <a:solidFill>
                <a:schemeClr val="bg1">
                  <a:lumMod val="85000"/>
                </a:schemeClr>
              </a:solidFill>
            </a:endParaRPr>
          </a:p>
          <a:p>
            <a:pPr marL="342900" indent="-342900">
              <a:buAutoNum type="arabicPeriod"/>
            </a:pPr>
            <a:r>
              <a:rPr lang="en-US" altLang="ja-JP" sz="2400" dirty="0">
                <a:solidFill>
                  <a:schemeClr val="bg1">
                    <a:lumMod val="85000"/>
                  </a:schemeClr>
                </a:solidFill>
              </a:rPr>
              <a:t>Second Requirement</a:t>
            </a:r>
          </a:p>
          <a:p>
            <a:pPr marL="800100" lvl="1" indent="-342900">
              <a:buFont typeface="Arial" panose="020B0604020202020204" pitchFamily="34" charset="0"/>
              <a:buChar char="•"/>
            </a:pPr>
            <a:r>
              <a:rPr lang="en-US" altLang="ja-JP" sz="2400" dirty="0">
                <a:solidFill>
                  <a:schemeClr val="bg1">
                    <a:lumMod val="85000"/>
                  </a:schemeClr>
                </a:solidFill>
              </a:rPr>
              <a:t>Hardware Requirement for Computer-Related Invention</a:t>
            </a:r>
            <a:endParaRPr kumimoji="1" lang="en-US" altLang="ja-JP" sz="2400" dirty="0">
              <a:solidFill>
                <a:schemeClr val="bg1">
                  <a:lumMod val="85000"/>
                </a:schemeClr>
              </a:solidFill>
            </a:endParaRPr>
          </a:p>
          <a:p>
            <a:pPr marL="342900" indent="-342900">
              <a:buAutoNum type="arabicPeriod"/>
            </a:pPr>
            <a:endParaRPr lang="en-US" altLang="ja-JP" sz="2400" dirty="0">
              <a:solidFill>
                <a:schemeClr val="bg1">
                  <a:lumMod val="85000"/>
                </a:schemeClr>
              </a:solidFill>
            </a:endParaRPr>
          </a:p>
          <a:p>
            <a:pPr marL="342900" indent="-342900">
              <a:buAutoNum type="arabicPeriod"/>
            </a:pPr>
            <a:r>
              <a:rPr kumimoji="1" lang="en-US" altLang="ja-JP" sz="2400" dirty="0">
                <a:solidFill>
                  <a:schemeClr val="bg1">
                    <a:lumMod val="85000"/>
                  </a:schemeClr>
                </a:solidFill>
              </a:rPr>
              <a:t>Summary</a:t>
            </a:r>
            <a:endParaRPr kumimoji="1" lang="ja-JP" altLang="en-US" sz="2400" dirty="0">
              <a:solidFill>
                <a:schemeClr val="bg1">
                  <a:lumMod val="85000"/>
                </a:schemeClr>
              </a:solidFill>
            </a:endParaRPr>
          </a:p>
        </p:txBody>
      </p:sp>
      <p:sp>
        <p:nvSpPr>
          <p:cNvPr id="6" name="フッター プレースホルダー 2">
            <a:extLst>
              <a:ext uri="{FF2B5EF4-FFF2-40B4-BE49-F238E27FC236}">
                <a16:creationId xmlns:a16="http://schemas.microsoft.com/office/drawing/2014/main" id="{34887F9F-1A94-4D50-AFDB-4737E49762D6}"/>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427267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1BAD9C-0817-46ED-9F35-050D9422C685}"/>
              </a:ext>
            </a:extLst>
          </p:cNvPr>
          <p:cNvSpPr>
            <a:spLocks noGrp="1"/>
          </p:cNvSpPr>
          <p:nvPr>
            <p:ph type="title"/>
          </p:nvPr>
        </p:nvSpPr>
        <p:spPr>
          <a:xfrm>
            <a:off x="395536" y="260648"/>
            <a:ext cx="8229600" cy="1143000"/>
          </a:xfrm>
        </p:spPr>
        <p:txBody>
          <a:bodyPr/>
          <a:lstStyle/>
          <a:p>
            <a:r>
              <a:rPr kumimoji="1" lang="en-US" altLang="ja-JP" dirty="0"/>
              <a:t>1. Introduction</a:t>
            </a:r>
            <a:endParaRPr kumimoji="1" lang="ja-JP" altLang="en-US" dirty="0"/>
          </a:p>
        </p:txBody>
      </p:sp>
      <p:sp>
        <p:nvSpPr>
          <p:cNvPr id="5" name="テキスト ボックス 4">
            <a:extLst>
              <a:ext uri="{FF2B5EF4-FFF2-40B4-BE49-F238E27FC236}">
                <a16:creationId xmlns:a16="http://schemas.microsoft.com/office/drawing/2014/main" id="{0A5EA147-575B-4EA3-982D-2E222CB6B35B}"/>
              </a:ext>
            </a:extLst>
          </p:cNvPr>
          <p:cNvSpPr txBox="1"/>
          <p:nvPr/>
        </p:nvSpPr>
        <p:spPr>
          <a:xfrm>
            <a:off x="395536" y="1589891"/>
            <a:ext cx="8334333" cy="830997"/>
          </a:xfrm>
          <a:prstGeom prst="rect">
            <a:avLst/>
          </a:prstGeom>
          <a:noFill/>
        </p:spPr>
        <p:txBody>
          <a:bodyPr wrap="none" rtlCol="0">
            <a:spAutoFit/>
          </a:bodyPr>
          <a:lstStyle/>
          <a:p>
            <a:r>
              <a:rPr kumimoji="1" lang="en-US" altLang="ja-JP" sz="2400" dirty="0"/>
              <a:t>Question 1:</a:t>
            </a:r>
          </a:p>
          <a:p>
            <a:r>
              <a:rPr lang="en-US" altLang="ja-JP" sz="2400" dirty="0"/>
              <a:t>Is the below claimed subject matter eligible or not in Japan?</a:t>
            </a:r>
            <a:endParaRPr kumimoji="1" lang="ja-JP" altLang="en-US" sz="2400" dirty="0"/>
          </a:p>
        </p:txBody>
      </p:sp>
      <p:sp>
        <p:nvSpPr>
          <p:cNvPr id="6" name="テキスト ボックス 5">
            <a:extLst>
              <a:ext uri="{FF2B5EF4-FFF2-40B4-BE49-F238E27FC236}">
                <a16:creationId xmlns:a16="http://schemas.microsoft.com/office/drawing/2014/main" id="{E8BF48AF-4E3B-4178-9198-B9418DA44B9E}"/>
              </a:ext>
            </a:extLst>
          </p:cNvPr>
          <p:cNvSpPr txBox="1"/>
          <p:nvPr/>
        </p:nvSpPr>
        <p:spPr>
          <a:xfrm>
            <a:off x="539552" y="2852936"/>
            <a:ext cx="7776863" cy="2308324"/>
          </a:xfrm>
          <a:prstGeom prst="rect">
            <a:avLst/>
          </a:prstGeom>
          <a:noFill/>
        </p:spPr>
        <p:txBody>
          <a:bodyPr wrap="square" rtlCol="0">
            <a:spAutoFit/>
          </a:bodyPr>
          <a:lstStyle/>
          <a:p>
            <a:r>
              <a:rPr kumimoji="1" lang="en-US" altLang="ja-JP" sz="2400" dirty="0"/>
              <a:t>[Claim 1]</a:t>
            </a:r>
          </a:p>
          <a:p>
            <a:r>
              <a:rPr lang="en-US" altLang="ja-JP" sz="2400" dirty="0"/>
              <a:t>      </a:t>
            </a:r>
            <a:r>
              <a:rPr lang="en-US" altLang="ja-JP" sz="2400" b="1" u="sng" dirty="0"/>
              <a:t>A computer program</a:t>
            </a:r>
            <a:r>
              <a:rPr lang="en-US" altLang="ja-JP" sz="2400" b="1" dirty="0"/>
              <a:t> </a:t>
            </a:r>
            <a:r>
              <a:rPr lang="en-US" altLang="ja-JP" sz="2400" dirty="0"/>
              <a:t>for causing a computer to execute steps, comprising:</a:t>
            </a:r>
          </a:p>
          <a:p>
            <a:r>
              <a:rPr kumimoji="1" lang="en-US" altLang="ja-JP" sz="2400" dirty="0"/>
              <a:t>     step A for -;</a:t>
            </a:r>
          </a:p>
          <a:p>
            <a:r>
              <a:rPr kumimoji="1" lang="en-US" altLang="ja-JP" sz="2400" dirty="0"/>
              <a:t>     step B for -</a:t>
            </a:r>
            <a:r>
              <a:rPr lang="en-US" altLang="ja-JP" sz="2400" dirty="0"/>
              <a:t>; and</a:t>
            </a:r>
          </a:p>
          <a:p>
            <a:r>
              <a:rPr lang="en-US" altLang="ja-JP" sz="2400" dirty="0"/>
              <a:t>     s</a:t>
            </a:r>
            <a:r>
              <a:rPr kumimoji="1" lang="en-US" altLang="ja-JP" sz="2400" dirty="0"/>
              <a:t>tep C fo</a:t>
            </a:r>
            <a:r>
              <a:rPr lang="en-US" altLang="ja-JP" sz="2400" dirty="0"/>
              <a:t>r -.</a:t>
            </a:r>
            <a:endParaRPr kumimoji="1" lang="ja-JP" altLang="en-US" sz="2400" dirty="0"/>
          </a:p>
        </p:txBody>
      </p:sp>
      <p:sp>
        <p:nvSpPr>
          <p:cNvPr id="7" name="フッター プレースホルダー 2">
            <a:extLst>
              <a:ext uri="{FF2B5EF4-FFF2-40B4-BE49-F238E27FC236}">
                <a16:creationId xmlns:a16="http://schemas.microsoft.com/office/drawing/2014/main" id="{12321CE0-041C-47AB-9FE5-863453EE29CC}"/>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1149569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1BAD9C-0817-46ED-9F35-050D9422C685}"/>
              </a:ext>
            </a:extLst>
          </p:cNvPr>
          <p:cNvSpPr>
            <a:spLocks noGrp="1"/>
          </p:cNvSpPr>
          <p:nvPr>
            <p:ph type="title"/>
          </p:nvPr>
        </p:nvSpPr>
        <p:spPr>
          <a:xfrm>
            <a:off x="395536" y="260648"/>
            <a:ext cx="8229600" cy="1143000"/>
          </a:xfrm>
        </p:spPr>
        <p:txBody>
          <a:bodyPr/>
          <a:lstStyle/>
          <a:p>
            <a:r>
              <a:rPr kumimoji="1" lang="en-US" altLang="ja-JP" dirty="0"/>
              <a:t>1. Introduction</a:t>
            </a:r>
            <a:endParaRPr kumimoji="1" lang="ja-JP" altLang="en-US" dirty="0"/>
          </a:p>
        </p:txBody>
      </p:sp>
      <p:sp>
        <p:nvSpPr>
          <p:cNvPr id="5" name="テキスト ボックス 4">
            <a:extLst>
              <a:ext uri="{FF2B5EF4-FFF2-40B4-BE49-F238E27FC236}">
                <a16:creationId xmlns:a16="http://schemas.microsoft.com/office/drawing/2014/main" id="{0A5EA147-575B-4EA3-982D-2E222CB6B35B}"/>
              </a:ext>
            </a:extLst>
          </p:cNvPr>
          <p:cNvSpPr txBox="1"/>
          <p:nvPr/>
        </p:nvSpPr>
        <p:spPr>
          <a:xfrm>
            <a:off x="414131" y="1412776"/>
            <a:ext cx="8334333" cy="830997"/>
          </a:xfrm>
          <a:prstGeom prst="rect">
            <a:avLst/>
          </a:prstGeom>
          <a:noFill/>
        </p:spPr>
        <p:txBody>
          <a:bodyPr wrap="none" rtlCol="0">
            <a:spAutoFit/>
          </a:bodyPr>
          <a:lstStyle/>
          <a:p>
            <a:r>
              <a:rPr kumimoji="1" lang="en-US" altLang="ja-JP" sz="2400" dirty="0"/>
              <a:t>Question 2:</a:t>
            </a:r>
          </a:p>
          <a:p>
            <a:r>
              <a:rPr lang="en-US" altLang="ja-JP" sz="2400" dirty="0"/>
              <a:t>Is the below claimed subject matter eligible or not in Japan?</a:t>
            </a:r>
            <a:endParaRPr kumimoji="1" lang="ja-JP" altLang="en-US" sz="2400" dirty="0"/>
          </a:p>
        </p:txBody>
      </p:sp>
      <p:sp>
        <p:nvSpPr>
          <p:cNvPr id="6" name="テキスト ボックス 5">
            <a:extLst>
              <a:ext uri="{FF2B5EF4-FFF2-40B4-BE49-F238E27FC236}">
                <a16:creationId xmlns:a16="http://schemas.microsoft.com/office/drawing/2014/main" id="{2020B44C-9636-4FE7-99DB-F8C1C8B02F34}"/>
              </a:ext>
            </a:extLst>
          </p:cNvPr>
          <p:cNvSpPr txBox="1"/>
          <p:nvPr/>
        </p:nvSpPr>
        <p:spPr>
          <a:xfrm>
            <a:off x="539553" y="2348880"/>
            <a:ext cx="6013648" cy="3877985"/>
          </a:xfrm>
          <a:prstGeom prst="rect">
            <a:avLst/>
          </a:prstGeom>
          <a:noFill/>
        </p:spPr>
        <p:txBody>
          <a:bodyPr wrap="square" rtlCol="0">
            <a:spAutoFit/>
          </a:bodyPr>
          <a:lstStyle/>
          <a:p>
            <a:r>
              <a:rPr lang="en-US" altLang="ja-JP" sz="1600" dirty="0"/>
              <a:t>[Claim 1] </a:t>
            </a:r>
          </a:p>
          <a:p>
            <a:r>
              <a:rPr lang="en-US" altLang="ja-JP" sz="1600" dirty="0"/>
              <a:t>	</a:t>
            </a:r>
            <a:r>
              <a:rPr lang="en-US" altLang="ja-JP" sz="2000" b="1" u="sng" dirty="0"/>
              <a:t>A trained model</a:t>
            </a:r>
            <a:r>
              <a:rPr lang="en-US" altLang="ja-JP" sz="1600" dirty="0"/>
              <a:t> </a:t>
            </a:r>
            <a:r>
              <a:rPr lang="en-US" altLang="ja-JP" sz="1400" dirty="0"/>
              <a:t>for causing a computer to function to output quantified values of reputations of accommodations based on text data on reputations of accommodations, wherein;</a:t>
            </a:r>
          </a:p>
          <a:p>
            <a:endParaRPr lang="en-US" altLang="ja-JP" sz="1400" dirty="0"/>
          </a:p>
          <a:p>
            <a:r>
              <a:rPr lang="en-US" altLang="ja-JP" sz="1400" dirty="0"/>
              <a:t>	the model is comprised of a first neural network and a second neural network connected in a way …;</a:t>
            </a:r>
          </a:p>
          <a:p>
            <a:r>
              <a:rPr lang="en-US" altLang="ja-JP" sz="1400" dirty="0"/>
              <a:t>	the said first neural network is comprised of an input layer to intermediate layers …, the number of neurons of the input layer and the number of the output layer are the same, and weights were …;</a:t>
            </a:r>
          </a:p>
          <a:p>
            <a:r>
              <a:rPr lang="en-US" altLang="ja-JP" sz="1400" dirty="0"/>
              <a:t>	weights of the said second neural network were trained without changing …; and</a:t>
            </a:r>
          </a:p>
          <a:p>
            <a:endParaRPr lang="en-US" altLang="ja-JP" sz="1400" dirty="0"/>
          </a:p>
          <a:p>
            <a:r>
              <a:rPr lang="en-US" altLang="ja-JP" sz="1400" dirty="0"/>
              <a:t>	the model causes the computer to perform a calculation based on the said trained weights in the said first and second neural networks … to output the quantified values of reputations of accommodations from the output layer of the said second neural network.</a:t>
            </a:r>
            <a:endParaRPr kumimoji="1" lang="ja-JP" altLang="en-US" sz="1400" dirty="0"/>
          </a:p>
        </p:txBody>
      </p:sp>
      <p:sp>
        <p:nvSpPr>
          <p:cNvPr id="7" name="フッター プレースホルダー 2">
            <a:extLst>
              <a:ext uri="{FF2B5EF4-FFF2-40B4-BE49-F238E27FC236}">
                <a16:creationId xmlns:a16="http://schemas.microsoft.com/office/drawing/2014/main" id="{E07AD6A5-B823-4A3F-8795-DF1A86036983}"/>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59294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1BAD9C-0817-46ED-9F35-050D9422C685}"/>
              </a:ext>
            </a:extLst>
          </p:cNvPr>
          <p:cNvSpPr>
            <a:spLocks noGrp="1"/>
          </p:cNvSpPr>
          <p:nvPr>
            <p:ph type="title"/>
          </p:nvPr>
        </p:nvSpPr>
        <p:spPr>
          <a:xfrm>
            <a:off x="395536" y="260648"/>
            <a:ext cx="8229600" cy="1143000"/>
          </a:xfrm>
        </p:spPr>
        <p:txBody>
          <a:bodyPr/>
          <a:lstStyle/>
          <a:p>
            <a:r>
              <a:rPr kumimoji="1" lang="en-US" altLang="ja-JP" dirty="0"/>
              <a:t>1. Introduction</a:t>
            </a:r>
            <a:endParaRPr kumimoji="1" lang="ja-JP" altLang="en-US" dirty="0"/>
          </a:p>
        </p:txBody>
      </p:sp>
      <p:sp>
        <p:nvSpPr>
          <p:cNvPr id="5" name="テキスト ボックス 4">
            <a:extLst>
              <a:ext uri="{FF2B5EF4-FFF2-40B4-BE49-F238E27FC236}">
                <a16:creationId xmlns:a16="http://schemas.microsoft.com/office/drawing/2014/main" id="{0A5EA147-575B-4EA3-982D-2E222CB6B35B}"/>
              </a:ext>
            </a:extLst>
          </p:cNvPr>
          <p:cNvSpPr txBox="1"/>
          <p:nvPr/>
        </p:nvSpPr>
        <p:spPr>
          <a:xfrm>
            <a:off x="395536" y="1589891"/>
            <a:ext cx="8334333" cy="830997"/>
          </a:xfrm>
          <a:prstGeom prst="rect">
            <a:avLst/>
          </a:prstGeom>
          <a:noFill/>
        </p:spPr>
        <p:txBody>
          <a:bodyPr wrap="none" rtlCol="0">
            <a:spAutoFit/>
          </a:bodyPr>
          <a:lstStyle/>
          <a:p>
            <a:r>
              <a:rPr kumimoji="1" lang="en-US" altLang="ja-JP" sz="2400" dirty="0"/>
              <a:t>Question 3:</a:t>
            </a:r>
          </a:p>
          <a:p>
            <a:r>
              <a:rPr lang="en-US" altLang="ja-JP" sz="2400" dirty="0"/>
              <a:t>Is the below claimed subject matter eligible or not in Japan?</a:t>
            </a:r>
            <a:endParaRPr kumimoji="1" lang="ja-JP" altLang="en-US" sz="2400" dirty="0"/>
          </a:p>
        </p:txBody>
      </p:sp>
      <p:sp>
        <p:nvSpPr>
          <p:cNvPr id="6" name="テキスト ボックス 5">
            <a:extLst>
              <a:ext uri="{FF2B5EF4-FFF2-40B4-BE49-F238E27FC236}">
                <a16:creationId xmlns:a16="http://schemas.microsoft.com/office/drawing/2014/main" id="{E8BF48AF-4E3B-4178-9198-B9418DA44B9E}"/>
              </a:ext>
            </a:extLst>
          </p:cNvPr>
          <p:cNvSpPr txBox="1"/>
          <p:nvPr/>
        </p:nvSpPr>
        <p:spPr>
          <a:xfrm>
            <a:off x="539552" y="2852936"/>
            <a:ext cx="7776863" cy="1631216"/>
          </a:xfrm>
          <a:prstGeom prst="rect">
            <a:avLst/>
          </a:prstGeom>
          <a:noFill/>
        </p:spPr>
        <p:txBody>
          <a:bodyPr wrap="square" rtlCol="0">
            <a:spAutoFit/>
          </a:bodyPr>
          <a:lstStyle/>
          <a:p>
            <a:r>
              <a:rPr kumimoji="1" lang="en-US" altLang="ja-JP" sz="2000" dirty="0"/>
              <a:t>[Claim 1]</a:t>
            </a:r>
          </a:p>
          <a:p>
            <a:r>
              <a:rPr lang="en-US" altLang="ja-JP" sz="2000" dirty="0"/>
              <a:t>	A method for computing a product 's' of natural numbers 'n' and 'm' (where, 1≦n≦m</a:t>
            </a:r>
            <a:r>
              <a:rPr lang="ja-JP" altLang="en-US" sz="2000" dirty="0"/>
              <a:t>＜</a:t>
            </a:r>
            <a:r>
              <a:rPr lang="en-US" altLang="ja-JP" sz="2000" dirty="0"/>
              <a:t>256) by the formula </a:t>
            </a:r>
          </a:p>
          <a:p>
            <a:endParaRPr lang="en-US" altLang="ja-JP" sz="2000" dirty="0"/>
          </a:p>
          <a:p>
            <a:r>
              <a:rPr lang="en-US" altLang="ja-JP" sz="2000" dirty="0"/>
              <a:t>s  = </a:t>
            </a:r>
          </a:p>
        </p:txBody>
      </p:sp>
      <p:cxnSp>
        <p:nvCxnSpPr>
          <p:cNvPr id="8" name="直線コネクタ 7">
            <a:extLst>
              <a:ext uri="{FF2B5EF4-FFF2-40B4-BE49-F238E27FC236}">
                <a16:creationId xmlns:a16="http://schemas.microsoft.com/office/drawing/2014/main" id="{431EF192-A8DE-480E-94EA-3E6D782E321A}"/>
              </a:ext>
            </a:extLst>
          </p:cNvPr>
          <p:cNvCxnSpPr>
            <a:cxnSpLocks/>
          </p:cNvCxnSpPr>
          <p:nvPr/>
        </p:nvCxnSpPr>
        <p:spPr>
          <a:xfrm>
            <a:off x="1216185" y="4276767"/>
            <a:ext cx="17716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F16EEB2-3310-4A2A-A670-3D93CE63DEBB}"/>
              </a:ext>
            </a:extLst>
          </p:cNvPr>
          <p:cNvSpPr txBox="1"/>
          <p:nvPr/>
        </p:nvSpPr>
        <p:spPr>
          <a:xfrm>
            <a:off x="1945551" y="4281445"/>
            <a:ext cx="312906" cy="369332"/>
          </a:xfrm>
          <a:prstGeom prst="rect">
            <a:avLst/>
          </a:prstGeom>
          <a:noFill/>
        </p:spPr>
        <p:txBody>
          <a:bodyPr wrap="none" rtlCol="0">
            <a:spAutoFit/>
          </a:bodyPr>
          <a:lstStyle/>
          <a:p>
            <a:r>
              <a:rPr kumimoji="1" lang="en-US" altLang="ja-JP" dirty="0"/>
              <a:t>4</a:t>
            </a:r>
            <a:endParaRPr kumimoji="1" lang="ja-JP" altLang="en-US" dirty="0"/>
          </a:p>
        </p:txBody>
      </p:sp>
      <p:sp>
        <p:nvSpPr>
          <p:cNvPr id="11" name="テキスト ボックス 10">
            <a:extLst>
              <a:ext uri="{FF2B5EF4-FFF2-40B4-BE49-F238E27FC236}">
                <a16:creationId xmlns:a16="http://schemas.microsoft.com/office/drawing/2014/main" id="{DAC685A7-9E0A-4E2B-856A-1E178FE31D57}"/>
              </a:ext>
            </a:extLst>
          </p:cNvPr>
          <p:cNvSpPr txBox="1"/>
          <p:nvPr/>
        </p:nvSpPr>
        <p:spPr>
          <a:xfrm>
            <a:off x="1216185" y="3879963"/>
            <a:ext cx="1771639" cy="369332"/>
          </a:xfrm>
          <a:prstGeom prst="rect">
            <a:avLst/>
          </a:prstGeom>
          <a:noFill/>
        </p:spPr>
        <p:txBody>
          <a:bodyPr wrap="none" rtlCol="0">
            <a:spAutoFit/>
          </a:bodyPr>
          <a:lstStyle/>
          <a:p>
            <a:r>
              <a:rPr kumimoji="1" lang="en-US" altLang="ja-JP" dirty="0"/>
              <a:t>(</a:t>
            </a:r>
            <a:r>
              <a:rPr kumimoji="1" lang="en-US" altLang="ja-JP" dirty="0" err="1"/>
              <a:t>m+n</a:t>
            </a:r>
            <a:r>
              <a:rPr kumimoji="1" lang="en-US" altLang="ja-JP" dirty="0"/>
              <a:t>)</a:t>
            </a:r>
            <a:r>
              <a:rPr kumimoji="1" lang="en-US" altLang="ja-JP" baseline="30000" dirty="0"/>
              <a:t>2</a:t>
            </a:r>
            <a:r>
              <a:rPr kumimoji="1" lang="en-US" altLang="ja-JP" dirty="0"/>
              <a:t> – (m-n)</a:t>
            </a:r>
            <a:r>
              <a:rPr kumimoji="1" lang="en-US" altLang="ja-JP" baseline="30000" dirty="0"/>
              <a:t>2</a:t>
            </a:r>
            <a:endParaRPr kumimoji="1" lang="ja-JP" altLang="en-US" baseline="30000" dirty="0"/>
          </a:p>
        </p:txBody>
      </p:sp>
      <p:sp>
        <p:nvSpPr>
          <p:cNvPr id="12" name="フッター プレースホルダー 2">
            <a:extLst>
              <a:ext uri="{FF2B5EF4-FFF2-40B4-BE49-F238E27FC236}">
                <a16:creationId xmlns:a16="http://schemas.microsoft.com/office/drawing/2014/main" id="{D73F59B7-197D-4EC1-9C99-A855EA16D83B}"/>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408985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D4F51741-E232-442C-9C11-495433EA7A7E}"/>
              </a:ext>
            </a:extLst>
          </p:cNvPr>
          <p:cNvSpPr txBox="1">
            <a:spLocks/>
          </p:cNvSpPr>
          <p:nvPr/>
        </p:nvSpPr>
        <p:spPr bwMode="auto">
          <a:xfrm>
            <a:off x="395536" y="26064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r>
              <a:rPr lang="en-US" altLang="ja-JP" kern="0"/>
              <a:t>1. Introduction</a:t>
            </a:r>
            <a:endParaRPr lang="ja-JP" altLang="en-US" kern="0" dirty="0"/>
          </a:p>
        </p:txBody>
      </p:sp>
      <p:sp>
        <p:nvSpPr>
          <p:cNvPr id="6" name="テキスト ボックス 5">
            <a:extLst>
              <a:ext uri="{FF2B5EF4-FFF2-40B4-BE49-F238E27FC236}">
                <a16:creationId xmlns:a16="http://schemas.microsoft.com/office/drawing/2014/main" id="{486315C5-1BEC-4029-BA93-643FDA3D12C8}"/>
              </a:ext>
            </a:extLst>
          </p:cNvPr>
          <p:cNvSpPr txBox="1"/>
          <p:nvPr/>
        </p:nvSpPr>
        <p:spPr>
          <a:xfrm>
            <a:off x="251746" y="2636912"/>
            <a:ext cx="8568726" cy="1200329"/>
          </a:xfrm>
          <a:prstGeom prst="rect">
            <a:avLst/>
          </a:prstGeom>
          <a:noFill/>
        </p:spPr>
        <p:txBody>
          <a:bodyPr wrap="square" rtlCol="0">
            <a:spAutoFit/>
          </a:bodyPr>
          <a:lstStyle/>
          <a:p>
            <a:pPr marL="342900" indent="-342900">
              <a:buFont typeface="Wingdings" panose="05000000000000000000" pitchFamily="2" charset="2"/>
              <a:buChar char="n"/>
            </a:pPr>
            <a:r>
              <a:rPr kumimoji="1" lang="en-US" altLang="ja-JP" sz="2400" dirty="0"/>
              <a:t>Goal of today’s presentation</a:t>
            </a:r>
            <a:endParaRPr lang="en-US" altLang="ja-JP" sz="2400" dirty="0"/>
          </a:p>
          <a:p>
            <a:pPr marL="342900" indent="-342900">
              <a:buFont typeface="Arial" panose="020B0604020202020204" pitchFamily="34" charset="0"/>
              <a:buChar char="•"/>
            </a:pPr>
            <a:r>
              <a:rPr lang="en-US" altLang="ja-JP" sz="2400" dirty="0"/>
              <a:t> Everyone in this room is able to judge if a subject matter is eligible a</a:t>
            </a:r>
            <a:r>
              <a:rPr kumimoji="1" lang="en-US" altLang="ja-JP" sz="2400" dirty="0"/>
              <a:t>fter this presentation.</a:t>
            </a:r>
          </a:p>
        </p:txBody>
      </p:sp>
      <p:sp>
        <p:nvSpPr>
          <p:cNvPr id="7" name="フッター プレースホルダー 2">
            <a:extLst>
              <a:ext uri="{FF2B5EF4-FFF2-40B4-BE49-F238E27FC236}">
                <a16:creationId xmlns:a16="http://schemas.microsoft.com/office/drawing/2014/main" id="{246C08CF-9855-4F8D-A4D2-A3EC0E22B70C}"/>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4108079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D4F51741-E232-442C-9C11-495433EA7A7E}"/>
              </a:ext>
            </a:extLst>
          </p:cNvPr>
          <p:cNvSpPr txBox="1">
            <a:spLocks/>
          </p:cNvSpPr>
          <p:nvPr/>
        </p:nvSpPr>
        <p:spPr bwMode="auto">
          <a:xfrm>
            <a:off x="395536" y="26064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Arial" charset="0"/>
                <a:ea typeface="ＭＳ Ｐゴシック" panose="020B060007020508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r>
              <a:rPr lang="en-US" altLang="ja-JP" kern="0"/>
              <a:t>1. Introduction</a:t>
            </a:r>
            <a:endParaRPr lang="ja-JP" altLang="en-US" kern="0" dirty="0"/>
          </a:p>
        </p:txBody>
      </p:sp>
      <p:sp>
        <p:nvSpPr>
          <p:cNvPr id="6" name="テキスト ボックス 5">
            <a:extLst>
              <a:ext uri="{FF2B5EF4-FFF2-40B4-BE49-F238E27FC236}">
                <a16:creationId xmlns:a16="http://schemas.microsoft.com/office/drawing/2014/main" id="{486315C5-1BEC-4029-BA93-643FDA3D12C8}"/>
              </a:ext>
            </a:extLst>
          </p:cNvPr>
          <p:cNvSpPr txBox="1"/>
          <p:nvPr/>
        </p:nvSpPr>
        <p:spPr>
          <a:xfrm>
            <a:off x="323754" y="1988840"/>
            <a:ext cx="8640734" cy="3339376"/>
          </a:xfrm>
          <a:prstGeom prst="rect">
            <a:avLst/>
          </a:prstGeom>
          <a:noFill/>
        </p:spPr>
        <p:txBody>
          <a:bodyPr wrap="square" rtlCol="0">
            <a:spAutoFit/>
          </a:bodyPr>
          <a:lstStyle/>
          <a:p>
            <a:pPr marL="342900" indent="-342900">
              <a:buFont typeface="Wingdings" panose="05000000000000000000" pitchFamily="2" charset="2"/>
              <a:buChar char="n"/>
            </a:pPr>
            <a:r>
              <a:rPr kumimoji="1" lang="en-US" altLang="ja-JP" sz="2400" dirty="0"/>
              <a:t>Subject matter of computer-related invention </a:t>
            </a:r>
            <a:r>
              <a:rPr lang="en-US" altLang="ja-JP" sz="2400" dirty="0"/>
              <a:t>is </a:t>
            </a:r>
            <a:r>
              <a:rPr lang="en-US" altLang="ja-JP" sz="2400" u="sng" dirty="0"/>
              <a:t>eligible</a:t>
            </a:r>
            <a:r>
              <a:rPr lang="en-US" altLang="ja-JP" sz="2400" dirty="0"/>
              <a:t> if:</a:t>
            </a:r>
          </a:p>
          <a:p>
            <a:pPr marL="342900" indent="-342900">
              <a:buFont typeface="Wingdings" panose="05000000000000000000" pitchFamily="2" charset="2"/>
              <a:buChar char="n"/>
            </a:pPr>
            <a:endParaRPr lang="en-US" altLang="ja-JP" sz="2400" dirty="0"/>
          </a:p>
          <a:p>
            <a:pPr marL="342900" indent="-342900">
              <a:buAutoNum type="arabicParenR"/>
            </a:pPr>
            <a:r>
              <a:rPr lang="en-US" altLang="ja-JP" sz="2300" dirty="0"/>
              <a:t> a </a:t>
            </a:r>
            <a:r>
              <a:rPr lang="en-US" altLang="ja-JP" sz="2300" u="sng" dirty="0">
                <a:solidFill>
                  <a:srgbClr val="FF0000"/>
                </a:solidFill>
              </a:rPr>
              <a:t>c</a:t>
            </a:r>
            <a:r>
              <a:rPr kumimoji="1" lang="en-US" altLang="ja-JP" sz="2300" u="sng" dirty="0">
                <a:solidFill>
                  <a:srgbClr val="FF0000"/>
                </a:solidFill>
              </a:rPr>
              <a:t>laim category</a:t>
            </a:r>
            <a:r>
              <a:rPr kumimoji="1" lang="en-US" altLang="ja-JP" sz="2300" dirty="0"/>
              <a:t> of the SM is allowable (</a:t>
            </a:r>
            <a:r>
              <a:rPr kumimoji="1" lang="en-US" altLang="ja-JP" sz="2300" dirty="0">
                <a:solidFill>
                  <a:srgbClr val="FF0000"/>
                </a:solidFill>
              </a:rPr>
              <a:t>First Requirement</a:t>
            </a:r>
            <a:r>
              <a:rPr kumimoji="1" lang="en-US" altLang="ja-JP" sz="2300" dirty="0"/>
              <a:t>); </a:t>
            </a:r>
          </a:p>
          <a:p>
            <a:pPr marL="342900" indent="-342900">
              <a:buAutoNum type="arabicParenR"/>
            </a:pPr>
            <a:endParaRPr lang="en-US" altLang="ja-JP" sz="2300" u="sng" dirty="0"/>
          </a:p>
          <a:p>
            <a:pPr algn="ctr"/>
            <a:r>
              <a:rPr kumimoji="1" lang="en-US" altLang="ja-JP" sz="2300" u="sng" dirty="0"/>
              <a:t>AND</a:t>
            </a:r>
          </a:p>
          <a:p>
            <a:pPr marL="342900" indent="-342900">
              <a:buAutoNum type="arabicParenR"/>
            </a:pPr>
            <a:endParaRPr kumimoji="1" lang="en-US" altLang="ja-JP" sz="2300" dirty="0"/>
          </a:p>
          <a:p>
            <a:r>
              <a:rPr lang="en-US" altLang="ja-JP" sz="2300" dirty="0"/>
              <a:t>2) </a:t>
            </a:r>
            <a:r>
              <a:rPr lang="en-US" altLang="ja-JP" sz="2200" dirty="0"/>
              <a:t>the SM meets the </a:t>
            </a:r>
            <a:r>
              <a:rPr lang="en-US" altLang="ja-JP" sz="2200" u="sng" dirty="0">
                <a:solidFill>
                  <a:srgbClr val="FF0000"/>
                </a:solidFill>
              </a:rPr>
              <a:t>hardware requirement</a:t>
            </a:r>
            <a:r>
              <a:rPr lang="en-US" altLang="ja-JP" sz="2200" dirty="0"/>
              <a:t> (</a:t>
            </a:r>
            <a:r>
              <a:rPr lang="en-US" altLang="ja-JP" sz="2200" dirty="0">
                <a:solidFill>
                  <a:srgbClr val="FF0000"/>
                </a:solidFill>
              </a:rPr>
              <a:t>Second Requirement</a:t>
            </a:r>
            <a:r>
              <a:rPr lang="en-US" altLang="ja-JP" sz="2200" dirty="0"/>
              <a:t>).</a:t>
            </a:r>
          </a:p>
          <a:p>
            <a:pPr marL="342900" indent="-342900">
              <a:buAutoNum type="arabicParenR"/>
            </a:pPr>
            <a:endParaRPr kumimoji="1" lang="en-US" altLang="ja-JP" sz="2400" dirty="0"/>
          </a:p>
          <a:p>
            <a:pPr marL="342900" indent="-342900">
              <a:buAutoNum type="arabicParenR"/>
            </a:pPr>
            <a:endParaRPr kumimoji="1" lang="ja-JP" altLang="en-US" sz="2400" dirty="0"/>
          </a:p>
        </p:txBody>
      </p:sp>
      <p:sp>
        <p:nvSpPr>
          <p:cNvPr id="7" name="フッター プレースホルダー 2">
            <a:extLst>
              <a:ext uri="{FF2B5EF4-FFF2-40B4-BE49-F238E27FC236}">
                <a16:creationId xmlns:a16="http://schemas.microsoft.com/office/drawing/2014/main" id="{B5A64D95-BD6B-4AD0-A8B7-0E500AF3F8A7}"/>
              </a:ext>
            </a:extLst>
          </p:cNvPr>
          <p:cNvSpPr>
            <a:spLocks noGrp="1"/>
          </p:cNvSpPr>
          <p:nvPr>
            <p:ph type="ftr" sz="quarter" idx="10"/>
          </p:nvPr>
        </p:nvSpPr>
        <p:spPr>
          <a:xfrm>
            <a:off x="3124200" y="6245225"/>
            <a:ext cx="2895600" cy="476250"/>
          </a:xfrm>
        </p:spPr>
        <p:txBody>
          <a:bodyPr/>
          <a:lstStyle/>
          <a:p>
            <a:pPr>
              <a:defRPr/>
            </a:pPr>
            <a:r>
              <a:rPr lang="en-US" altLang="ja-JP" dirty="0"/>
              <a:t>AIPLA </a:t>
            </a:r>
            <a:r>
              <a:rPr lang="ja-JP" altLang="en-US" dirty="0"/>
              <a:t> </a:t>
            </a:r>
            <a:r>
              <a:rPr lang="en-US" altLang="ja-JP" dirty="0"/>
              <a:t>Annual Meeting</a:t>
            </a:r>
            <a:r>
              <a:rPr lang="ja-JP" altLang="en-US" dirty="0"/>
              <a:t>　</a:t>
            </a:r>
            <a:r>
              <a:rPr lang="en-US" altLang="ja-JP" dirty="0"/>
              <a:t>2017</a:t>
            </a:r>
          </a:p>
        </p:txBody>
      </p:sp>
    </p:spTree>
    <p:extLst>
      <p:ext uri="{BB962C8B-B14F-4D97-AF65-F5344CB8AC3E}">
        <p14:creationId xmlns:p14="http://schemas.microsoft.com/office/powerpoint/2010/main" val="3384320729"/>
      </p:ext>
    </p:extLst>
  </p:cSld>
  <p:clrMapOvr>
    <a:masterClrMapping/>
  </p:clrMapOvr>
</p:sld>
</file>

<file path=ppt/theme/theme1.xml><?xml version="1.0" encoding="utf-8"?>
<a:theme xmlns:a="http://schemas.openxmlformats.org/drawingml/2006/main" name="3_soei_intellectual_temp">
  <a:themeElements>
    <a:clrScheme name="soei_intellectual_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soei_intellectual_temp">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oei_intellectual_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oei_intellectual_tem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oei_intellectual_tem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oei_intellectual_tem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oei_intellectual_tem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oei_intellectual_tem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oei_intellectual_tem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oei_intellectual_tem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oei_intellectual_tem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oei_intellectual_tem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oei_intellectual_tem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oei_intellectual_tem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IPLA Document" ma:contentTypeID="0x0101009D456425FF03624382BC68CA562540FC002A0EFC9C8CABBC4E9DC6292B0B13EEDF" ma:contentTypeVersion="4" ma:contentTypeDescription="" ma:contentTypeScope="" ma:versionID="d5ae85dd2b3a5b0ee47a5a1b6408b2be">
  <xsd:schema xmlns:xsd="http://www.w3.org/2001/XMLSchema" xmlns:xs="http://www.w3.org/2001/XMLSchema" xmlns:p="http://schemas.microsoft.com/office/2006/metadata/properties" xmlns:ns2="ade7672b-7a94-4c13-a1a6-d9b3b06fd88f" xmlns:ns3="6729fdf1-c563-410f-8d87-9a3f8fb16a88" targetNamespace="http://schemas.microsoft.com/office/2006/metadata/properties" ma:root="true" ma:fieldsID="6bbcc5109f2057abe5bd7f1f4c4a5f08" ns2:_="" ns3:_="">
    <xsd:import namespace="ade7672b-7a94-4c13-a1a6-d9b3b06fd88f"/>
    <xsd:import namespace="6729fdf1-c563-410f-8d87-9a3f8fb16a88"/>
    <xsd:element name="properties">
      <xsd:complexType>
        <xsd:sequence>
          <xsd:element name="documentManagement">
            <xsd:complexType>
              <xsd:all>
                <xsd:element ref="ns2:Publication_x0020_Date" minOccurs="0"/>
                <xsd:element ref="ns3:SqtRequiredMembershi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e7672b-7a94-4c13-a1a6-d9b3b06fd88f" elementFormDefault="qualified">
    <xsd:import namespace="http://schemas.microsoft.com/office/2006/documentManagement/types"/>
    <xsd:import namespace="http://schemas.microsoft.com/office/infopath/2007/PartnerControls"/>
    <xsd:element name="Publication_x0020_Date" ma:index="8" nillable="true" ma:displayName="Publication Date" ma:description="This column is used to determine the publication date of AIPLA Documents" ma:format="DateOnly" ma:internalName="Publication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729fdf1-c563-410f-8d87-9a3f8fb16a88" elementFormDefault="qualified">
    <xsd:import namespace="http://schemas.microsoft.com/office/2006/documentManagement/types"/>
    <xsd:import namespace="http://schemas.microsoft.com/office/infopath/2007/PartnerControls"/>
    <xsd:element name="SqtRequiredMembership" ma:index="9" nillable="true" ma:displayName="Required Membership" ma:internalName="SqtRequiredMembership">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cation_x0020_Date xmlns="ade7672b-7a94-4c13-a1a6-d9b3b06fd88f" xsi:nil="true"/>
    <SqtRequiredMembership xmlns="6729fdf1-c563-410f-8d87-9a3f8fb16a88" xsi:nil="true"/>
  </documentManagement>
</p:properties>
</file>

<file path=customXml/itemProps1.xml><?xml version="1.0" encoding="utf-8"?>
<ds:datastoreItem xmlns:ds="http://schemas.openxmlformats.org/officeDocument/2006/customXml" ds:itemID="{C1D1FE58-BF46-4901-A804-974D695B1B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e7672b-7a94-4c13-a1a6-d9b3b06fd88f"/>
    <ds:schemaRef ds:uri="6729fdf1-c563-410f-8d87-9a3f8fb16a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50712E-B38F-4D1A-8A23-7C8DC4510C8D}">
  <ds:schemaRefs>
    <ds:schemaRef ds:uri="http://schemas.microsoft.com/sharepoint/v3/contenttype/forms"/>
  </ds:schemaRefs>
</ds:datastoreItem>
</file>

<file path=customXml/itemProps3.xml><?xml version="1.0" encoding="utf-8"?>
<ds:datastoreItem xmlns:ds="http://schemas.openxmlformats.org/officeDocument/2006/customXml" ds:itemID="{CC7CC41A-F8CA-4F3D-8452-9DD4CA2CCBFC}">
  <ds:schemaRefs>
    <ds:schemaRef ds:uri="http://schemas.microsoft.com/office/2006/metadata/properties"/>
    <ds:schemaRef ds:uri="http://schemas.microsoft.com/office/2006/documentManagement/types"/>
    <ds:schemaRef ds:uri="http://www.w3.org/XML/1998/namespace"/>
    <ds:schemaRef ds:uri="http://purl.org/dc/elements/1.1/"/>
    <ds:schemaRef ds:uri="ade7672b-7a94-4c13-a1a6-d9b3b06fd88f"/>
    <ds:schemaRef ds:uri="http://purl.org/dc/terms/"/>
    <ds:schemaRef ds:uri="http://schemas.openxmlformats.org/package/2006/metadata/core-properties"/>
    <ds:schemaRef ds:uri="http://schemas.microsoft.com/office/infopath/2007/PartnerControls"/>
    <ds:schemaRef ds:uri="6729fdf1-c563-410f-8d87-9a3f8fb16a88"/>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スライド雛形（JPAAロゴ入り）20140212</Template>
  <TotalTime>12617</TotalTime>
  <Words>1817</Words>
  <Application>Microsoft Office PowerPoint</Application>
  <PresentationFormat>画面に合わせる (4:3)</PresentationFormat>
  <Paragraphs>327</Paragraphs>
  <Slides>30</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30</vt:i4>
      </vt:variant>
    </vt:vector>
  </HeadingPairs>
  <TitlesOfParts>
    <vt:vector size="36" baseType="lpstr">
      <vt:lpstr>ＭＳ Ｐゴシック</vt:lpstr>
      <vt:lpstr>ＭＳ Ｐ明朝</vt:lpstr>
      <vt:lpstr>Arial</vt:lpstr>
      <vt:lpstr>Calibri</vt:lpstr>
      <vt:lpstr>Wingdings</vt:lpstr>
      <vt:lpstr>3_soei_intellectual_temp</vt:lpstr>
      <vt:lpstr>Protection of Computer-Related Invention in Japan</vt:lpstr>
      <vt:lpstr>PowerPoint プレゼンテーション</vt:lpstr>
      <vt:lpstr>Overview</vt:lpstr>
      <vt:lpstr>Overview</vt:lpstr>
      <vt:lpstr>1. Introduction</vt:lpstr>
      <vt:lpstr>1. Introduction</vt:lpstr>
      <vt:lpstr>1. Introduction</vt:lpstr>
      <vt:lpstr>PowerPoint プレゼンテーション</vt:lpstr>
      <vt:lpstr>PowerPoint プレゼンテーション</vt:lpstr>
      <vt:lpstr>Overview</vt:lpstr>
      <vt:lpstr>Overview</vt:lpstr>
      <vt:lpstr>2. First Requirement:     Allowable Claim Category</vt:lpstr>
      <vt:lpstr>PowerPoint プレゼンテーション</vt:lpstr>
      <vt:lpstr>PowerPoint プレゼンテーション</vt:lpstr>
      <vt:lpstr>2. First Requirement:     Allowable Claim Category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2. First Requirement:     Allowable Claim Category</vt:lpstr>
      <vt:lpstr>Overview</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Overview</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Guideline for Employee's Invention_Toshifumi Onuki</dc:title>
  <dc:creator>TO</dc:creator>
  <cp:lastModifiedBy>Takeshi Iizuka</cp:lastModifiedBy>
  <cp:revision>404</cp:revision>
  <cp:lastPrinted>2016-01-13T18:52:32Z</cp:lastPrinted>
  <dcterms:created xsi:type="dcterms:W3CDTF">2013-09-27T11:03:28Z</dcterms:created>
  <dcterms:modified xsi:type="dcterms:W3CDTF">2017-10-05T17:08:39Z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0x0101009D456425FF03624382BC68CA562540FC002A0EFC9C8CABBC4E9DC6292B0B13EEDF</vt:lpwstr>
  </property>
</Properties>
</file>