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sldIdLst>
    <p:sldId id="256" r:id="rId2"/>
    <p:sldId id="266" r:id="rId3"/>
    <p:sldId id="257" r:id="rId4"/>
    <p:sldId id="272" r:id="rId5"/>
    <p:sldId id="258" r:id="rId6"/>
    <p:sldId id="259" r:id="rId7"/>
    <p:sldId id="260" r:id="rId8"/>
    <p:sldId id="273" r:id="rId9"/>
    <p:sldId id="261" r:id="rId10"/>
    <p:sldId id="281" r:id="rId11"/>
    <p:sldId id="263" r:id="rId12"/>
    <p:sldId id="262" r:id="rId13"/>
    <p:sldId id="274" r:id="rId14"/>
    <p:sldId id="282" r:id="rId15"/>
    <p:sldId id="278" r:id="rId16"/>
    <p:sldId id="279" r:id="rId17"/>
    <p:sldId id="280" r:id="rId18"/>
    <p:sldId id="275" r:id="rId19"/>
    <p:sldId id="267" r:id="rId20"/>
    <p:sldId id="268" r:id="rId21"/>
    <p:sldId id="276" r:id="rId22"/>
    <p:sldId id="269" r:id="rId23"/>
    <p:sldId id="283" r:id="rId24"/>
    <p:sldId id="277" r:id="rId25"/>
    <p:sldId id="270" r:id="rId26"/>
    <p:sldId id="271" r:id="rId2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kameyama" initials="I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03" autoAdjust="0"/>
    <p:restoredTop sz="94660"/>
  </p:normalViewPr>
  <p:slideViewPr>
    <p:cSldViewPr showGuides="1">
      <p:cViewPr varScale="1">
        <p:scale>
          <a:sx n="100" d="100"/>
          <a:sy n="100" d="100"/>
        </p:scale>
        <p:origin x="-90"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49B20709-126B-42D5-B4E9-53D72030DACB}" type="datetimeFigureOut">
              <a:rPr kumimoji="1" lang="ja-JP" altLang="en-US" smtClean="0"/>
              <a:t>2018/1/12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47CF988-3EF1-422F-BD7B-57E78F265C3F}" type="slidenum">
              <a:rPr kumimoji="1" lang="ja-JP" altLang="en-US" smtClean="0"/>
              <a:t>‹#›</a:t>
            </a:fld>
            <a:endParaRPr kumimoji="1" lang="ja-JP" altLang="en-US"/>
          </a:p>
        </p:txBody>
      </p:sp>
    </p:spTree>
    <p:extLst>
      <p:ext uri="{BB962C8B-B14F-4D97-AF65-F5344CB8AC3E}">
        <p14:creationId xmlns:p14="http://schemas.microsoft.com/office/powerpoint/2010/main" val="19377736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483768" y="4581128"/>
            <a:ext cx="5760640" cy="1752600"/>
          </a:xfrm>
        </p:spPr>
        <p:txBody>
          <a:bodyPr>
            <a:normAutofit/>
          </a:bodyPr>
          <a:lstStyle>
            <a:lvl1pPr marL="0" indent="0" algn="l">
              <a:buNone/>
              <a:defRPr sz="2800" baseline="0">
                <a:solidFill>
                  <a:schemeClr val="tx1"/>
                </a:solidFill>
                <a:latin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7" name="タイトル 6"/>
          <p:cNvSpPr>
            <a:spLocks noGrp="1"/>
          </p:cNvSpPr>
          <p:nvPr>
            <p:ph type="title"/>
          </p:nvPr>
        </p:nvSpPr>
        <p:spPr>
          <a:xfrm>
            <a:off x="457200" y="2700516"/>
            <a:ext cx="8229600" cy="1456968"/>
          </a:xfrm>
        </p:spPr>
        <p:txBody>
          <a:bodyPr>
            <a:normAutofit/>
          </a:bodyPr>
          <a:lstStyle>
            <a:lvl1pPr>
              <a:defRPr sz="3600" baseline="0">
                <a:latin typeface="Arial" panose="020B0604020202020204" pitchFamily="34" charset="0"/>
                <a:cs typeface="Arial" panose="020B0604020202020204" pitchFamily="34" charset="0"/>
              </a:defRPr>
            </a:lvl1pPr>
          </a:lstStyle>
          <a:p>
            <a:r>
              <a:rPr kumimoji="1" lang="ja-JP" altLang="en-US"/>
              <a:t>マスター タイトルの書式設定</a:t>
            </a:r>
            <a:endParaRPr kumimoji="1" lang="ja-JP" altLang="en-US" dirty="0"/>
          </a:p>
        </p:txBody>
      </p:sp>
      <p:pic>
        <p:nvPicPr>
          <p:cNvPr id="12" name="Picture 2" descr="C:\Users\yamaguchi-k\Documents\#TXd_仮置き（ＤＬ用）\JPAA.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395288"/>
            <a:ext cx="1584325"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正方形/長方形 12"/>
          <p:cNvSpPr/>
          <p:nvPr userDrawn="1"/>
        </p:nvSpPr>
        <p:spPr>
          <a:xfrm>
            <a:off x="684000" y="1404000"/>
            <a:ext cx="6383337" cy="1015663"/>
          </a:xfrm>
          <a:prstGeom prst="rect">
            <a:avLst/>
          </a:prstGeom>
        </p:spPr>
        <p:txBody>
          <a:bodyPr>
            <a:spAutoFit/>
          </a:bodyPr>
          <a:lstStyle/>
          <a:p>
            <a:pPr fontAlgn="auto">
              <a:defRPr/>
            </a:pPr>
            <a:r>
              <a:rPr lang="en-US" altLang="ja-JP" sz="2000" kern="0" dirty="0">
                <a:latin typeface="Arial" panose="020B0604020202020204" pitchFamily="34" charset="0"/>
                <a:cs typeface="Arial" panose="020B0604020202020204" pitchFamily="34" charset="0"/>
              </a:rPr>
              <a:t>AIPLA Mid-Winter Institute</a:t>
            </a:r>
          </a:p>
          <a:p>
            <a:pPr fontAlgn="auto">
              <a:defRPr/>
            </a:pPr>
            <a:r>
              <a:rPr lang="en-US" altLang="ja-JP" sz="2000" kern="0" dirty="0">
                <a:latin typeface="Arial" panose="020B0604020202020204" pitchFamily="34" charset="0"/>
                <a:cs typeface="Arial" panose="020B0604020202020204" pitchFamily="34" charset="0"/>
              </a:rPr>
              <a:t>IP Practice in Japan Committee Pre-Meeting Seminar</a:t>
            </a:r>
          </a:p>
          <a:p>
            <a:pPr fontAlgn="auto">
              <a:defRPr/>
            </a:pPr>
            <a:r>
              <a:rPr lang="en-US" altLang="ja-JP" sz="2000" kern="0" dirty="0">
                <a:latin typeface="Arial" panose="020B0604020202020204" pitchFamily="34" charset="0"/>
                <a:cs typeface="Arial" panose="020B0604020202020204" pitchFamily="34" charset="0"/>
              </a:rPr>
              <a:t>January 23-24, 2018</a:t>
            </a:r>
          </a:p>
        </p:txBody>
      </p:sp>
    </p:spTree>
    <p:extLst>
      <p:ext uri="{BB962C8B-B14F-4D97-AF65-F5344CB8AC3E}">
        <p14:creationId xmlns:p14="http://schemas.microsoft.com/office/powerpoint/2010/main" val="363241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コンテンツ プレースホルダー 3"/>
          <p:cNvSpPr>
            <a:spLocks noGrp="1"/>
          </p:cNvSpPr>
          <p:nvPr>
            <p:ph sz="quarter" idx="10"/>
          </p:nvPr>
        </p:nvSpPr>
        <p:spPr>
          <a:xfrm>
            <a:off x="467544" y="1628800"/>
            <a:ext cx="8208912" cy="44644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ボックス 4"/>
          <p:cNvSpPr txBox="1"/>
          <p:nvPr userDrawn="1"/>
        </p:nvSpPr>
        <p:spPr>
          <a:xfrm>
            <a:off x="3527884" y="6237312"/>
            <a:ext cx="2088232" cy="307777"/>
          </a:xfrm>
          <a:prstGeom prst="rect">
            <a:avLst/>
          </a:prstGeom>
          <a:noFill/>
        </p:spPr>
        <p:txBody>
          <a:bodyPr wrap="square" rtlCol="0">
            <a:spAutoFit/>
          </a:bodyPr>
          <a:lstStyle/>
          <a:p>
            <a:pPr algn="ctr"/>
            <a:r>
              <a:rPr kumimoji="1" lang="en-US" altLang="ja-JP" sz="1400" dirty="0">
                <a:latin typeface="Arial" panose="020B0604020202020204" pitchFamily="34" charset="0"/>
                <a:cs typeface="Arial" panose="020B0604020202020204" pitchFamily="34" charset="0"/>
              </a:rPr>
              <a:t>AIPLA</a:t>
            </a:r>
            <a:r>
              <a:rPr kumimoji="1" lang="en-US" altLang="ja-JP" sz="1400" baseline="0" dirty="0">
                <a:latin typeface="Arial" panose="020B0604020202020204" pitchFamily="34" charset="0"/>
                <a:cs typeface="Arial" panose="020B0604020202020204" pitchFamily="34" charset="0"/>
              </a:rPr>
              <a:t> MWI 2018</a:t>
            </a:r>
            <a:endParaRPr kumimoji="1" lang="ja-JP" altLang="en-US" sz="1400" dirty="0">
              <a:latin typeface="Arial" panose="020B0604020202020204" pitchFamily="34" charset="0"/>
              <a:cs typeface="Arial" panose="020B0604020202020204" pitchFamily="34" charset="0"/>
            </a:endParaRPr>
          </a:p>
        </p:txBody>
      </p:sp>
      <p:sp>
        <p:nvSpPr>
          <p:cNvPr id="7" name="テキスト ボックス 6"/>
          <p:cNvSpPr txBox="1"/>
          <p:nvPr userDrawn="1"/>
        </p:nvSpPr>
        <p:spPr>
          <a:xfrm>
            <a:off x="467544" y="6237312"/>
            <a:ext cx="2088232" cy="307777"/>
          </a:xfrm>
          <a:prstGeom prst="rect">
            <a:avLst/>
          </a:prstGeom>
          <a:noFill/>
        </p:spPr>
        <p:txBody>
          <a:bodyPr wrap="square" rtlCol="0">
            <a:spAutoFit/>
          </a:bodyPr>
          <a:lstStyle/>
          <a:p>
            <a:pPr algn="l"/>
            <a:fld id="{E9610E10-CFCA-4B9C-94D4-39475330E2ED}" type="slidenum">
              <a:rPr kumimoji="1" lang="en-US" altLang="ja-JP" sz="1400" baseline="0" smtClean="0">
                <a:latin typeface="Arial" panose="020B0604020202020204" pitchFamily="34" charset="0"/>
                <a:cs typeface="Arial" panose="020B0604020202020204" pitchFamily="34" charset="0"/>
              </a:rPr>
              <a:pPr algn="l"/>
              <a:t>‹#›</a:t>
            </a:fld>
            <a:endParaRPr kumimoji="1" lang="ja-JP"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161091"/>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8" name="Picture 2" descr="C:\Users\yamaguchi-k\Documents\#TXd_仮置き（ＤＬ用）\JPAA.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158163" y="6264275"/>
            <a:ext cx="83978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ounded Rectangle 11"/>
          <p:cNvSpPr/>
          <p:nvPr userDrawn="1"/>
        </p:nvSpPr>
        <p:spPr>
          <a:xfrm>
            <a:off x="0" y="0"/>
            <a:ext cx="9144000" cy="265113"/>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FFFFFF"/>
              </a:solidFill>
            </a:endParaRPr>
          </a:p>
        </p:txBody>
      </p:sp>
    </p:spTree>
    <p:extLst>
      <p:ext uri="{BB962C8B-B14F-4D97-AF65-F5344CB8AC3E}">
        <p14:creationId xmlns:p14="http://schemas.microsoft.com/office/powerpoint/2010/main" val="1391122295"/>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kumimoji="1" sz="3600" kern="1200" baseline="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baseline="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free-illustrations.gatag.net/tag/%E6%99%AE%E9%80%9A%E8%BB%8A?ssort=__reaction_buttons_1__________-pm&amp;sdir=desc"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commons.wikimedia.org/wiki/File:Cat_face_day.jp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idx="1"/>
          </p:nvPr>
        </p:nvSpPr>
        <p:spPr/>
        <p:txBody>
          <a:bodyPr>
            <a:normAutofit/>
          </a:bodyPr>
          <a:lstStyle/>
          <a:p>
            <a:pPr>
              <a:defRPr/>
            </a:pPr>
            <a:r>
              <a:rPr lang="en-US" altLang="ja-JP" sz="3000" b="1" dirty="0">
                <a:solidFill>
                  <a:schemeClr val="tx1"/>
                </a:solidFill>
              </a:rPr>
              <a:t>Takeshi Iizuka</a:t>
            </a:r>
            <a:br>
              <a:rPr lang="en-US" altLang="ja-JP" sz="3000" b="1" dirty="0">
                <a:solidFill>
                  <a:schemeClr val="tx1"/>
                </a:solidFill>
              </a:rPr>
            </a:br>
            <a:r>
              <a:rPr lang="en-US" altLang="ja-JP" sz="2400" b="1" dirty="0">
                <a:solidFill>
                  <a:schemeClr val="tx1"/>
                </a:solidFill>
              </a:rPr>
              <a:t>Japan Patent Attorneys Association</a:t>
            </a:r>
          </a:p>
          <a:p>
            <a:pPr>
              <a:defRPr/>
            </a:pPr>
            <a:r>
              <a:rPr lang="en-US" altLang="ja-JP" sz="2400" b="1" dirty="0">
                <a:solidFill>
                  <a:schemeClr val="tx1"/>
                </a:solidFill>
              </a:rPr>
              <a:t>International Activities Center</a:t>
            </a:r>
          </a:p>
        </p:txBody>
      </p:sp>
      <p:sp>
        <p:nvSpPr>
          <p:cNvPr id="3" name="タイトル 2"/>
          <p:cNvSpPr>
            <a:spLocks noGrp="1"/>
          </p:cNvSpPr>
          <p:nvPr>
            <p:ph type="title"/>
          </p:nvPr>
        </p:nvSpPr>
        <p:spPr/>
        <p:txBody>
          <a:bodyPr/>
          <a:lstStyle/>
          <a:p>
            <a:r>
              <a:rPr kumimoji="1" lang="en-US" altLang="ja-JP" dirty="0"/>
              <a:t>Protection of AI</a:t>
            </a:r>
            <a:r>
              <a:rPr lang="ja-JP" altLang="en-US" dirty="0"/>
              <a:t> </a:t>
            </a:r>
            <a:r>
              <a:rPr kumimoji="1" lang="en-US" altLang="ja-JP" dirty="0"/>
              <a:t>Inventions</a:t>
            </a:r>
            <a:br>
              <a:rPr kumimoji="1" lang="en-US" altLang="ja-JP" dirty="0"/>
            </a:br>
            <a:r>
              <a:rPr kumimoji="1" lang="en-US" altLang="ja-JP" dirty="0"/>
              <a:t>in Japan</a:t>
            </a:r>
            <a:endParaRPr kumimoji="1" lang="ja-JP" altLang="en-US" dirty="0"/>
          </a:p>
        </p:txBody>
      </p:sp>
    </p:spTree>
    <p:extLst>
      <p:ext uri="{BB962C8B-B14F-4D97-AF65-F5344CB8AC3E}">
        <p14:creationId xmlns:p14="http://schemas.microsoft.com/office/powerpoint/2010/main" val="81060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68CC112-509B-47A8-8B6E-23532E7ED690}"/>
              </a:ext>
            </a:extLst>
          </p:cNvPr>
          <p:cNvSpPr>
            <a:spLocks noGrp="1"/>
          </p:cNvSpPr>
          <p:nvPr>
            <p:ph type="title"/>
          </p:nvPr>
        </p:nvSpPr>
        <p:spPr/>
        <p:txBody>
          <a:bodyPr>
            <a:normAutofit/>
          </a:bodyPr>
          <a:lstStyle/>
          <a:p>
            <a:pPr algn="l"/>
            <a:r>
              <a:rPr lang="en-US" altLang="ja-JP" dirty="0"/>
              <a:t>I</a:t>
            </a:r>
            <a:r>
              <a:rPr kumimoji="1" lang="en-US" altLang="ja-JP" dirty="0"/>
              <a:t>. Allowable Claim Category</a:t>
            </a:r>
            <a:endParaRPr kumimoji="1" lang="ja-JP" altLang="en-US" dirty="0"/>
          </a:p>
        </p:txBody>
      </p:sp>
      <p:sp>
        <p:nvSpPr>
          <p:cNvPr id="3" name="コンテンツ プレースホルダー 2">
            <a:extLst>
              <a:ext uri="{FF2B5EF4-FFF2-40B4-BE49-F238E27FC236}">
                <a16:creationId xmlns:a16="http://schemas.microsoft.com/office/drawing/2014/main" xmlns="" id="{62ADED59-7E15-4D30-A276-B47A93BC8EA2}"/>
              </a:ext>
            </a:extLst>
          </p:cNvPr>
          <p:cNvSpPr>
            <a:spLocks noGrp="1"/>
          </p:cNvSpPr>
          <p:nvPr>
            <p:ph sz="quarter" idx="10"/>
          </p:nvPr>
        </p:nvSpPr>
        <p:spPr>
          <a:xfrm>
            <a:off x="446856" y="1268760"/>
            <a:ext cx="8208912" cy="3083721"/>
          </a:xfrm>
        </p:spPr>
        <p:txBody>
          <a:bodyPr>
            <a:normAutofit/>
          </a:bodyPr>
          <a:lstStyle/>
          <a:p>
            <a:r>
              <a:rPr kumimoji="1" lang="en-US" altLang="ja-JP" sz="2000" dirty="0" smtClean="0"/>
              <a:t>“</a:t>
            </a:r>
            <a:r>
              <a:rPr kumimoji="1" lang="en-US" altLang="ja-JP" sz="2000" u="sng" dirty="0" smtClean="0"/>
              <a:t>Information</a:t>
            </a:r>
            <a:r>
              <a:rPr kumimoji="1" lang="en-US" altLang="ja-JP" sz="2000" dirty="0" smtClean="0"/>
              <a:t> </a:t>
            </a:r>
            <a:r>
              <a:rPr kumimoji="1" lang="en-US" altLang="ja-JP" sz="2000" dirty="0"/>
              <a:t>that is to be processed by an electronic computer </a:t>
            </a:r>
            <a:r>
              <a:rPr kumimoji="1" lang="en-US" altLang="ja-JP" sz="2000" u="sng" dirty="0"/>
              <a:t>equivalent to computer </a:t>
            </a:r>
            <a:r>
              <a:rPr kumimoji="1" lang="en-US" altLang="ja-JP" sz="2000" u="sng" dirty="0" smtClean="0"/>
              <a:t>programs</a:t>
            </a:r>
            <a:r>
              <a:rPr kumimoji="1" lang="en-US" altLang="ja-JP" sz="2000" dirty="0" smtClean="0"/>
              <a:t>”</a:t>
            </a:r>
            <a:endParaRPr kumimoji="1" lang="en-US" altLang="ja-JP" sz="2000" dirty="0"/>
          </a:p>
          <a:p>
            <a:r>
              <a:rPr kumimoji="1" lang="en-US" altLang="ja-JP" sz="2000" dirty="0"/>
              <a:t>This type of claim is called as a “</a:t>
            </a:r>
            <a:r>
              <a:rPr lang="en-US" altLang="ja-JP" sz="2000" u="sng" dirty="0"/>
              <a:t>D</a:t>
            </a:r>
            <a:r>
              <a:rPr kumimoji="1" lang="en-US" altLang="ja-JP" sz="2000" u="sng" dirty="0"/>
              <a:t>ata </a:t>
            </a:r>
            <a:r>
              <a:rPr lang="en-US" altLang="ja-JP" sz="2000" u="sng" dirty="0"/>
              <a:t>S</a:t>
            </a:r>
            <a:r>
              <a:rPr kumimoji="1" lang="en-US" altLang="ja-JP" sz="2000" u="sng" dirty="0"/>
              <a:t>tructure </a:t>
            </a:r>
            <a:r>
              <a:rPr lang="en-US" altLang="ja-JP" sz="2000" u="sng" dirty="0"/>
              <a:t>C</a:t>
            </a:r>
            <a:r>
              <a:rPr kumimoji="1" lang="en-US" altLang="ja-JP" sz="2000" u="sng" dirty="0"/>
              <a:t>laim</a:t>
            </a:r>
            <a:r>
              <a:rPr kumimoji="1" lang="en-US" altLang="ja-JP" sz="2000" dirty="0"/>
              <a:t>.”</a:t>
            </a:r>
          </a:p>
          <a:p>
            <a:r>
              <a:rPr kumimoji="1" lang="en-US" altLang="ja-JP" sz="2000" dirty="0"/>
              <a:t>Historically, a data structure claim has been used for protecting </a:t>
            </a:r>
            <a:r>
              <a:rPr kumimoji="1" lang="en-US" altLang="ja-JP" sz="2000" u="sng" dirty="0"/>
              <a:t>DVD specification-related inventions</a:t>
            </a:r>
            <a:r>
              <a:rPr kumimoji="1" lang="en-US" altLang="ja-JP" sz="2000" dirty="0"/>
              <a:t> and </a:t>
            </a:r>
            <a:r>
              <a:rPr kumimoji="1" lang="en-US" altLang="ja-JP" sz="2000" u="sng" dirty="0"/>
              <a:t>HEVC specification-related inventions</a:t>
            </a:r>
            <a:r>
              <a:rPr kumimoji="1" lang="en-US" altLang="ja-JP" sz="2000" dirty="0"/>
              <a:t>. </a:t>
            </a:r>
          </a:p>
        </p:txBody>
      </p:sp>
      <p:pic>
        <p:nvPicPr>
          <p:cNvPr id="7" name="図 6">
            <a:extLst>
              <a:ext uri="{FF2B5EF4-FFF2-40B4-BE49-F238E27FC236}">
                <a16:creationId xmlns:a16="http://schemas.microsoft.com/office/drawing/2014/main" xmlns="" id="{9D78503B-2A41-4B7B-A326-43D1B019B3C4}"/>
              </a:ext>
            </a:extLst>
          </p:cNvPr>
          <p:cNvPicPr>
            <a:picLocks noChangeAspect="1"/>
          </p:cNvPicPr>
          <p:nvPr/>
        </p:nvPicPr>
        <p:blipFill>
          <a:blip r:embed="rId2"/>
          <a:stretch>
            <a:fillRect/>
          </a:stretch>
        </p:blipFill>
        <p:spPr>
          <a:xfrm>
            <a:off x="2358524" y="3277224"/>
            <a:ext cx="5165803" cy="3207245"/>
          </a:xfrm>
          <a:prstGeom prst="rect">
            <a:avLst/>
          </a:prstGeom>
        </p:spPr>
      </p:pic>
      <p:sp>
        <p:nvSpPr>
          <p:cNvPr id="8" name="テキスト ボックス 7">
            <a:extLst>
              <a:ext uri="{FF2B5EF4-FFF2-40B4-BE49-F238E27FC236}">
                <a16:creationId xmlns:a16="http://schemas.microsoft.com/office/drawing/2014/main" xmlns="" id="{F2B0756F-9A6C-4C59-AF78-28A7C74D5925}"/>
              </a:ext>
            </a:extLst>
          </p:cNvPr>
          <p:cNvSpPr txBox="1"/>
          <p:nvPr/>
        </p:nvSpPr>
        <p:spPr>
          <a:xfrm>
            <a:off x="2915816" y="3310863"/>
            <a:ext cx="4754443" cy="369332"/>
          </a:xfrm>
          <a:prstGeom prst="rect">
            <a:avLst/>
          </a:prstGeom>
          <a:solidFill>
            <a:schemeClr val="bg1"/>
          </a:solidFill>
        </p:spPr>
        <p:txBody>
          <a:bodyPr wrap="none" rtlCol="0">
            <a:spAutoFit/>
          </a:bodyPr>
          <a:lstStyle/>
          <a:p>
            <a:r>
              <a:rPr kumimoji="1" lang="en-US" altLang="ja-JP" dirty="0"/>
              <a:t># of Applications related to data structure claims</a:t>
            </a:r>
            <a:endParaRPr kumimoji="1" lang="ja-JP" altLang="en-US" dirty="0"/>
          </a:p>
        </p:txBody>
      </p:sp>
      <p:sp>
        <p:nvSpPr>
          <p:cNvPr id="9" name="テキスト ボックス 8">
            <a:extLst>
              <a:ext uri="{FF2B5EF4-FFF2-40B4-BE49-F238E27FC236}">
                <a16:creationId xmlns:a16="http://schemas.microsoft.com/office/drawing/2014/main" xmlns="" id="{E61E2279-D7F6-4AF0-8CA0-D61AF3F9E3C2}"/>
              </a:ext>
            </a:extLst>
          </p:cNvPr>
          <p:cNvSpPr txBox="1"/>
          <p:nvPr/>
        </p:nvSpPr>
        <p:spPr>
          <a:xfrm>
            <a:off x="4999783" y="6490173"/>
            <a:ext cx="586507" cy="369332"/>
          </a:xfrm>
          <a:prstGeom prst="rect">
            <a:avLst/>
          </a:prstGeom>
          <a:solidFill>
            <a:schemeClr val="bg1"/>
          </a:solidFill>
        </p:spPr>
        <p:txBody>
          <a:bodyPr wrap="none" rtlCol="0">
            <a:spAutoFit/>
          </a:bodyPr>
          <a:lstStyle/>
          <a:p>
            <a:r>
              <a:rPr lang="en-US" altLang="ja-JP" dirty="0"/>
              <a:t>Year</a:t>
            </a:r>
            <a:endParaRPr kumimoji="1" lang="ja-JP" altLang="en-US" dirty="0"/>
          </a:p>
        </p:txBody>
      </p:sp>
      <p:sp>
        <p:nvSpPr>
          <p:cNvPr id="10" name="テキスト ボックス 9">
            <a:extLst>
              <a:ext uri="{FF2B5EF4-FFF2-40B4-BE49-F238E27FC236}">
                <a16:creationId xmlns:a16="http://schemas.microsoft.com/office/drawing/2014/main" xmlns="" id="{8ACA3937-39B3-4F0E-A166-5F1B59FCE844}"/>
              </a:ext>
            </a:extLst>
          </p:cNvPr>
          <p:cNvSpPr txBox="1"/>
          <p:nvPr/>
        </p:nvSpPr>
        <p:spPr>
          <a:xfrm rot="16200000">
            <a:off x="1168904" y="4550564"/>
            <a:ext cx="1748364" cy="369332"/>
          </a:xfrm>
          <a:prstGeom prst="rect">
            <a:avLst/>
          </a:prstGeom>
          <a:solidFill>
            <a:schemeClr val="bg1"/>
          </a:solidFill>
        </p:spPr>
        <p:txBody>
          <a:bodyPr wrap="none" rtlCol="0">
            <a:spAutoFit/>
          </a:bodyPr>
          <a:lstStyle/>
          <a:p>
            <a:r>
              <a:rPr kumimoji="1" lang="en-US" altLang="ja-JP" dirty="0"/>
              <a:t># of Applications</a:t>
            </a:r>
            <a:endParaRPr kumimoji="1" lang="ja-JP" altLang="en-US" dirty="0"/>
          </a:p>
        </p:txBody>
      </p:sp>
      <p:sp>
        <p:nvSpPr>
          <p:cNvPr id="11" name="テキスト ボックス 10">
            <a:extLst>
              <a:ext uri="{FF2B5EF4-FFF2-40B4-BE49-F238E27FC236}">
                <a16:creationId xmlns:a16="http://schemas.microsoft.com/office/drawing/2014/main" xmlns="" id="{102DC87E-3354-4946-BBA3-756356CD0FF8}"/>
              </a:ext>
            </a:extLst>
          </p:cNvPr>
          <p:cNvSpPr txBox="1"/>
          <p:nvPr/>
        </p:nvSpPr>
        <p:spPr>
          <a:xfrm>
            <a:off x="3656379" y="3598895"/>
            <a:ext cx="1985287" cy="276999"/>
          </a:xfrm>
          <a:prstGeom prst="rect">
            <a:avLst/>
          </a:prstGeom>
          <a:solidFill>
            <a:schemeClr val="bg1"/>
          </a:solidFill>
        </p:spPr>
        <p:txBody>
          <a:bodyPr wrap="none" rtlCol="0">
            <a:spAutoFit/>
          </a:bodyPr>
          <a:lstStyle/>
          <a:p>
            <a:r>
              <a:rPr lang="en-US" altLang="ja-JP" sz="1200" dirty="0"/>
              <a:t>DVD spec.-related inventions</a:t>
            </a:r>
            <a:endParaRPr kumimoji="1" lang="ja-JP" altLang="en-US" sz="1200" dirty="0"/>
          </a:p>
        </p:txBody>
      </p:sp>
      <p:sp>
        <p:nvSpPr>
          <p:cNvPr id="12" name="テキスト ボックス 11">
            <a:extLst>
              <a:ext uri="{FF2B5EF4-FFF2-40B4-BE49-F238E27FC236}">
                <a16:creationId xmlns:a16="http://schemas.microsoft.com/office/drawing/2014/main" xmlns="" id="{380E4EC0-F8BC-464F-A23C-491A78261984}"/>
              </a:ext>
            </a:extLst>
          </p:cNvPr>
          <p:cNvSpPr txBox="1"/>
          <p:nvPr/>
        </p:nvSpPr>
        <p:spPr>
          <a:xfrm>
            <a:off x="5724128" y="4437112"/>
            <a:ext cx="2049857" cy="276999"/>
          </a:xfrm>
          <a:prstGeom prst="rect">
            <a:avLst/>
          </a:prstGeom>
          <a:solidFill>
            <a:schemeClr val="bg1"/>
          </a:solidFill>
        </p:spPr>
        <p:txBody>
          <a:bodyPr wrap="none" rtlCol="0">
            <a:spAutoFit/>
          </a:bodyPr>
          <a:lstStyle/>
          <a:p>
            <a:r>
              <a:rPr lang="en-US" altLang="ja-JP" sz="1200" dirty="0"/>
              <a:t>HEVC spec.-related inventions</a:t>
            </a:r>
            <a:endParaRPr kumimoji="1" lang="ja-JP" altLang="en-US" sz="1200" dirty="0"/>
          </a:p>
        </p:txBody>
      </p:sp>
      <p:sp>
        <p:nvSpPr>
          <p:cNvPr id="13" name="テキスト ボックス 12">
            <a:extLst>
              <a:ext uri="{FF2B5EF4-FFF2-40B4-BE49-F238E27FC236}">
                <a16:creationId xmlns:a16="http://schemas.microsoft.com/office/drawing/2014/main" xmlns="" id="{71016171-06CC-4F57-8677-FC27F2BB7EE5}"/>
              </a:ext>
            </a:extLst>
          </p:cNvPr>
          <p:cNvSpPr txBox="1"/>
          <p:nvPr/>
        </p:nvSpPr>
        <p:spPr>
          <a:xfrm>
            <a:off x="5818677" y="4634070"/>
            <a:ext cx="1336391" cy="276999"/>
          </a:xfrm>
          <a:prstGeom prst="rect">
            <a:avLst/>
          </a:prstGeom>
          <a:solidFill>
            <a:schemeClr val="bg1"/>
          </a:solidFill>
        </p:spPr>
        <p:txBody>
          <a:bodyPr wrap="none" rtlCol="0">
            <a:spAutoFit/>
          </a:bodyPr>
          <a:lstStyle/>
          <a:p>
            <a:r>
              <a:rPr kumimoji="1" lang="en-US" altLang="ja-JP" sz="1200" dirty="0"/>
              <a:t>Movie distribution</a:t>
            </a:r>
            <a:endParaRPr kumimoji="1" lang="ja-JP" altLang="en-US" sz="1200" dirty="0"/>
          </a:p>
        </p:txBody>
      </p:sp>
      <p:sp>
        <p:nvSpPr>
          <p:cNvPr id="14" name="テキスト ボックス 13">
            <a:extLst>
              <a:ext uri="{FF2B5EF4-FFF2-40B4-BE49-F238E27FC236}">
                <a16:creationId xmlns:a16="http://schemas.microsoft.com/office/drawing/2014/main" xmlns="" id="{A1B551C1-34B1-4B3B-90BE-12885F997823}"/>
              </a:ext>
            </a:extLst>
          </p:cNvPr>
          <p:cNvSpPr txBox="1"/>
          <p:nvPr/>
        </p:nvSpPr>
        <p:spPr>
          <a:xfrm>
            <a:off x="2375694" y="3368025"/>
            <a:ext cx="290464" cy="276999"/>
          </a:xfrm>
          <a:prstGeom prst="rect">
            <a:avLst/>
          </a:prstGeom>
          <a:solidFill>
            <a:schemeClr val="bg1"/>
          </a:solidFill>
        </p:spPr>
        <p:txBody>
          <a:bodyPr wrap="none" rtlCol="0">
            <a:spAutoFit/>
          </a:bodyPr>
          <a:lstStyle/>
          <a:p>
            <a:r>
              <a:rPr kumimoji="1" lang="en-US" altLang="ja-JP" sz="1200" dirty="0"/>
              <a:t>   </a:t>
            </a:r>
            <a:endParaRPr kumimoji="1" lang="ja-JP" altLang="en-US" sz="1200" dirty="0"/>
          </a:p>
        </p:txBody>
      </p:sp>
      <p:sp>
        <p:nvSpPr>
          <p:cNvPr id="15" name="テキスト ボックス 14">
            <a:extLst>
              <a:ext uri="{FF2B5EF4-FFF2-40B4-BE49-F238E27FC236}">
                <a16:creationId xmlns:a16="http://schemas.microsoft.com/office/drawing/2014/main" xmlns="" id="{51637FEF-5F67-47C9-8EDC-250DC08B3AFB}"/>
              </a:ext>
            </a:extLst>
          </p:cNvPr>
          <p:cNvSpPr txBox="1"/>
          <p:nvPr/>
        </p:nvSpPr>
        <p:spPr>
          <a:xfrm>
            <a:off x="483386" y="6429796"/>
            <a:ext cx="4448654" cy="430887"/>
          </a:xfrm>
          <a:prstGeom prst="rect">
            <a:avLst/>
          </a:prstGeom>
          <a:noFill/>
        </p:spPr>
        <p:txBody>
          <a:bodyPr wrap="none" rtlCol="0">
            <a:spAutoFit/>
          </a:bodyPr>
          <a:lstStyle/>
          <a:p>
            <a:r>
              <a:rPr lang="en-US" altLang="ja-JP" sz="1100" dirty="0"/>
              <a:t>JPO Annual Report:</a:t>
            </a:r>
          </a:p>
          <a:p>
            <a:r>
              <a:rPr lang="en-US" altLang="ja-JP" sz="1100" dirty="0"/>
              <a:t>https://www.jpo.go.jp/shiryou/toushin/nenji/nenpou2017/honpen/all.pdf</a:t>
            </a:r>
            <a:endParaRPr kumimoji="1" lang="ja-JP" altLang="en-US" sz="1100" dirty="0"/>
          </a:p>
        </p:txBody>
      </p:sp>
    </p:spTree>
    <p:extLst>
      <p:ext uri="{BB962C8B-B14F-4D97-AF65-F5344CB8AC3E}">
        <p14:creationId xmlns:p14="http://schemas.microsoft.com/office/powerpoint/2010/main" val="171843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68CC112-509B-47A8-8B6E-23532E7ED690}"/>
              </a:ext>
            </a:extLst>
          </p:cNvPr>
          <p:cNvSpPr>
            <a:spLocks noGrp="1"/>
          </p:cNvSpPr>
          <p:nvPr>
            <p:ph type="title"/>
          </p:nvPr>
        </p:nvSpPr>
        <p:spPr/>
        <p:txBody>
          <a:bodyPr/>
          <a:lstStyle/>
          <a:p>
            <a:pPr algn="l"/>
            <a:r>
              <a:rPr lang="en-US" altLang="ja-JP" dirty="0"/>
              <a:t>I</a:t>
            </a:r>
            <a:r>
              <a:rPr kumimoji="1" lang="en-US" altLang="ja-JP" dirty="0"/>
              <a:t>. Allowable Claim Category</a:t>
            </a:r>
            <a:endParaRPr kumimoji="1" lang="ja-JP" altLang="en-US" dirty="0"/>
          </a:p>
        </p:txBody>
      </p:sp>
      <p:sp>
        <p:nvSpPr>
          <p:cNvPr id="3" name="コンテンツ プレースホルダー 2">
            <a:extLst>
              <a:ext uri="{FF2B5EF4-FFF2-40B4-BE49-F238E27FC236}">
                <a16:creationId xmlns:a16="http://schemas.microsoft.com/office/drawing/2014/main" xmlns="" id="{62ADED59-7E15-4D30-A276-B47A93BC8EA2}"/>
              </a:ext>
            </a:extLst>
          </p:cNvPr>
          <p:cNvSpPr>
            <a:spLocks noGrp="1"/>
          </p:cNvSpPr>
          <p:nvPr>
            <p:ph sz="quarter" idx="10"/>
          </p:nvPr>
        </p:nvSpPr>
        <p:spPr>
          <a:xfrm>
            <a:off x="395536" y="1268760"/>
            <a:ext cx="8208912" cy="1296144"/>
          </a:xfrm>
        </p:spPr>
        <p:txBody>
          <a:bodyPr>
            <a:normAutofit fontScale="92500" lnSpcReduction="20000"/>
          </a:bodyPr>
          <a:lstStyle/>
          <a:p>
            <a:r>
              <a:rPr lang="en-US" altLang="ja-JP" sz="2400" dirty="0"/>
              <a:t>A</a:t>
            </a:r>
            <a:r>
              <a:rPr kumimoji="1" lang="en-US" altLang="ja-JP" sz="2400" dirty="0"/>
              <a:t> data structure claim is</a:t>
            </a:r>
            <a:r>
              <a:rPr lang="en-US" altLang="ja-JP" sz="2400" dirty="0"/>
              <a:t> lately used</a:t>
            </a:r>
            <a:r>
              <a:rPr kumimoji="1" lang="en-US" altLang="ja-JP" sz="2400" dirty="0"/>
              <a:t> for protecting a trained model, comprising a set of node and weight data.</a:t>
            </a:r>
          </a:p>
          <a:p>
            <a:r>
              <a:rPr kumimoji="1" lang="en-US" altLang="ja-JP" sz="2400" dirty="0"/>
              <a:t>For a </a:t>
            </a:r>
            <a:r>
              <a:rPr lang="en-US" altLang="ja-JP" sz="2400" dirty="0"/>
              <a:t>data structure claim to be allowable, it must include </a:t>
            </a:r>
            <a:r>
              <a:rPr lang="en-US" altLang="ja-JP" sz="2400" u="sng" dirty="0"/>
              <a:t>data structure</a:t>
            </a:r>
            <a:r>
              <a:rPr lang="en-US" altLang="ja-JP" sz="2400" dirty="0"/>
              <a:t> and </a:t>
            </a:r>
            <a:r>
              <a:rPr lang="en-US" altLang="ja-JP" sz="2400" u="sng" dirty="0"/>
              <a:t>description defining processing of a computer</a:t>
            </a:r>
            <a:r>
              <a:rPr lang="en-US" altLang="ja-JP" sz="2400" dirty="0"/>
              <a:t>.</a:t>
            </a:r>
            <a:endParaRPr kumimoji="1" lang="en-US" altLang="ja-JP" sz="2200" dirty="0"/>
          </a:p>
        </p:txBody>
      </p:sp>
      <p:sp>
        <p:nvSpPr>
          <p:cNvPr id="6" name="テキスト ボックス 5">
            <a:extLst>
              <a:ext uri="{FF2B5EF4-FFF2-40B4-BE49-F238E27FC236}">
                <a16:creationId xmlns:a16="http://schemas.microsoft.com/office/drawing/2014/main" xmlns="" id="{DFFE1737-00A9-4EEC-8D6C-E68CA90B09A2}"/>
              </a:ext>
            </a:extLst>
          </p:cNvPr>
          <p:cNvSpPr txBox="1"/>
          <p:nvPr/>
        </p:nvSpPr>
        <p:spPr>
          <a:xfrm>
            <a:off x="611560" y="2933650"/>
            <a:ext cx="6347048" cy="3416320"/>
          </a:xfrm>
          <a:prstGeom prst="rect">
            <a:avLst/>
          </a:prstGeom>
          <a:noFill/>
        </p:spPr>
        <p:txBody>
          <a:bodyPr wrap="square" rtlCol="0">
            <a:spAutoFit/>
          </a:bodyPr>
          <a:lstStyle/>
          <a:p>
            <a:r>
              <a:rPr lang="en-US" altLang="ja-JP" dirty="0"/>
              <a:t>[Claim 1]	</a:t>
            </a:r>
            <a:r>
              <a:rPr lang="en-US" altLang="ja-JP" b="1" i="1" u="sng" dirty="0"/>
              <a:t>A trained model</a:t>
            </a:r>
            <a:r>
              <a:rPr lang="en-US" altLang="ja-JP" dirty="0"/>
              <a:t> for causing a computer to function to output …, wherein;</a:t>
            </a:r>
          </a:p>
          <a:p>
            <a:r>
              <a:rPr lang="en-US" altLang="ja-JP" dirty="0"/>
              <a:t>	the model is comprised of a first neural network and a second neural network connected in a way …; the said first neural network is comprised of an input layer to intermediate layers …, the number of neurons of the input layer and the number of the output layer are the same, and weights were …; weights of the said second neural network were trained without changing …; and</a:t>
            </a:r>
          </a:p>
          <a:p>
            <a:r>
              <a:rPr lang="en-US" altLang="ja-JP" dirty="0"/>
              <a:t>	the model causes the computer to perform a calculation based on the said trained weights in the said first and second neural networks … to output … from the output layer of the said second neural network.</a:t>
            </a:r>
          </a:p>
        </p:txBody>
      </p:sp>
      <p:sp>
        <p:nvSpPr>
          <p:cNvPr id="7" name="右中かっこ 6">
            <a:extLst>
              <a:ext uri="{FF2B5EF4-FFF2-40B4-BE49-F238E27FC236}">
                <a16:creationId xmlns:a16="http://schemas.microsoft.com/office/drawing/2014/main" xmlns="" id="{6BF4B246-D8E7-41B0-A462-B5349DDA9851}"/>
              </a:ext>
            </a:extLst>
          </p:cNvPr>
          <p:cNvSpPr/>
          <p:nvPr/>
        </p:nvSpPr>
        <p:spPr>
          <a:xfrm>
            <a:off x="6932972" y="3617726"/>
            <a:ext cx="169652" cy="154817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右中かっこ 7">
            <a:extLst>
              <a:ext uri="{FF2B5EF4-FFF2-40B4-BE49-F238E27FC236}">
                <a16:creationId xmlns:a16="http://schemas.microsoft.com/office/drawing/2014/main" xmlns="" id="{10C47B1F-4B54-4C58-A769-E3DCD6A85260}"/>
              </a:ext>
            </a:extLst>
          </p:cNvPr>
          <p:cNvSpPr/>
          <p:nvPr/>
        </p:nvSpPr>
        <p:spPr>
          <a:xfrm>
            <a:off x="6932972" y="5237907"/>
            <a:ext cx="169652" cy="100811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xmlns="" id="{8E3ACC01-DB7A-4411-8AAF-0B00D0BEA5B0}"/>
              </a:ext>
            </a:extLst>
          </p:cNvPr>
          <p:cNvSpPr txBox="1"/>
          <p:nvPr/>
        </p:nvSpPr>
        <p:spPr>
          <a:xfrm>
            <a:off x="7124694" y="3930146"/>
            <a:ext cx="1575560" cy="923330"/>
          </a:xfrm>
          <a:prstGeom prst="rect">
            <a:avLst/>
          </a:prstGeom>
          <a:noFill/>
        </p:spPr>
        <p:txBody>
          <a:bodyPr wrap="none" rtlCol="0">
            <a:spAutoFit/>
          </a:bodyPr>
          <a:lstStyle/>
          <a:p>
            <a:r>
              <a:rPr kumimoji="1" lang="en-US" altLang="ja-JP" b="1" u="sng" dirty="0"/>
              <a:t>Data Structure</a:t>
            </a:r>
          </a:p>
          <a:p>
            <a:r>
              <a:rPr lang="en-US" altLang="ja-JP" b="1" u="sng" dirty="0"/>
              <a:t>(Configuration</a:t>
            </a:r>
          </a:p>
          <a:p>
            <a:r>
              <a:rPr lang="en-US" altLang="ja-JP" b="1" u="sng" dirty="0"/>
              <a:t>of the model)</a:t>
            </a:r>
            <a:endParaRPr kumimoji="1" lang="ja-JP" altLang="en-US" b="1" u="sng" dirty="0"/>
          </a:p>
        </p:txBody>
      </p:sp>
      <p:sp>
        <p:nvSpPr>
          <p:cNvPr id="10" name="テキスト ボックス 9">
            <a:extLst>
              <a:ext uri="{FF2B5EF4-FFF2-40B4-BE49-F238E27FC236}">
                <a16:creationId xmlns:a16="http://schemas.microsoft.com/office/drawing/2014/main" xmlns="" id="{45ECF7E6-13A6-461C-945F-1563DF9B98F1}"/>
              </a:ext>
            </a:extLst>
          </p:cNvPr>
          <p:cNvSpPr txBox="1"/>
          <p:nvPr/>
        </p:nvSpPr>
        <p:spPr>
          <a:xfrm>
            <a:off x="7124694" y="5280298"/>
            <a:ext cx="2025234" cy="923330"/>
          </a:xfrm>
          <a:prstGeom prst="rect">
            <a:avLst/>
          </a:prstGeom>
          <a:noFill/>
        </p:spPr>
        <p:txBody>
          <a:bodyPr wrap="none" rtlCol="0">
            <a:spAutoFit/>
          </a:bodyPr>
          <a:lstStyle/>
          <a:p>
            <a:r>
              <a:rPr kumimoji="1" lang="en-US" altLang="ja-JP" b="1" u="sng" dirty="0"/>
              <a:t>Description</a:t>
            </a:r>
          </a:p>
          <a:p>
            <a:r>
              <a:rPr kumimoji="1" lang="en-US" altLang="ja-JP" b="1" u="sng" dirty="0"/>
              <a:t>defining processing</a:t>
            </a:r>
          </a:p>
          <a:p>
            <a:r>
              <a:rPr kumimoji="1" lang="en-US" altLang="ja-JP" b="1" u="sng" dirty="0"/>
              <a:t>of a computer</a:t>
            </a:r>
            <a:endParaRPr kumimoji="1" lang="ja-JP" altLang="en-US" b="1" u="sng" dirty="0"/>
          </a:p>
        </p:txBody>
      </p:sp>
      <p:sp>
        <p:nvSpPr>
          <p:cNvPr id="11" name="テキスト ボックス 10">
            <a:extLst>
              <a:ext uri="{FF2B5EF4-FFF2-40B4-BE49-F238E27FC236}">
                <a16:creationId xmlns:a16="http://schemas.microsoft.com/office/drawing/2014/main" xmlns="" id="{41238696-D599-405A-98E3-F3E7110154A5}"/>
              </a:ext>
            </a:extLst>
          </p:cNvPr>
          <p:cNvSpPr txBox="1"/>
          <p:nvPr/>
        </p:nvSpPr>
        <p:spPr>
          <a:xfrm>
            <a:off x="476142" y="2564904"/>
            <a:ext cx="4527906" cy="369332"/>
          </a:xfrm>
          <a:prstGeom prst="rect">
            <a:avLst/>
          </a:prstGeom>
          <a:noFill/>
        </p:spPr>
        <p:txBody>
          <a:bodyPr wrap="none" rtlCol="0">
            <a:spAutoFit/>
          </a:bodyPr>
          <a:lstStyle/>
          <a:p>
            <a:r>
              <a:rPr kumimoji="1" lang="en-US" altLang="ja-JP" b="1" i="1" u="sng" dirty="0"/>
              <a:t>Example Claim (from Examination Handbook)</a:t>
            </a:r>
            <a:endParaRPr kumimoji="1" lang="ja-JP" altLang="en-US" b="1" i="1" u="sng" dirty="0"/>
          </a:p>
        </p:txBody>
      </p:sp>
    </p:spTree>
    <p:extLst>
      <p:ext uri="{BB962C8B-B14F-4D97-AF65-F5344CB8AC3E}">
        <p14:creationId xmlns:p14="http://schemas.microsoft.com/office/powerpoint/2010/main" val="1528523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68CC112-509B-47A8-8B6E-23532E7ED690}"/>
              </a:ext>
            </a:extLst>
          </p:cNvPr>
          <p:cNvSpPr>
            <a:spLocks noGrp="1"/>
          </p:cNvSpPr>
          <p:nvPr>
            <p:ph type="title"/>
          </p:nvPr>
        </p:nvSpPr>
        <p:spPr/>
        <p:txBody>
          <a:bodyPr/>
          <a:lstStyle/>
          <a:p>
            <a:pPr algn="l"/>
            <a:r>
              <a:rPr lang="en-US" altLang="ja-JP" dirty="0"/>
              <a:t>I</a:t>
            </a:r>
            <a:r>
              <a:rPr kumimoji="1" lang="en-US" altLang="ja-JP" dirty="0"/>
              <a:t>. Allowable Claim Category</a:t>
            </a:r>
            <a:endParaRPr kumimoji="1" lang="ja-JP" altLang="en-US" dirty="0"/>
          </a:p>
        </p:txBody>
      </p:sp>
      <p:sp>
        <p:nvSpPr>
          <p:cNvPr id="3" name="コンテンツ プレースホルダー 2">
            <a:extLst>
              <a:ext uri="{FF2B5EF4-FFF2-40B4-BE49-F238E27FC236}">
                <a16:creationId xmlns:a16="http://schemas.microsoft.com/office/drawing/2014/main" xmlns="" id="{62ADED59-7E15-4D30-A276-B47A93BC8EA2}"/>
              </a:ext>
            </a:extLst>
          </p:cNvPr>
          <p:cNvSpPr>
            <a:spLocks noGrp="1"/>
          </p:cNvSpPr>
          <p:nvPr>
            <p:ph sz="quarter" idx="10"/>
          </p:nvPr>
        </p:nvSpPr>
        <p:spPr>
          <a:xfrm>
            <a:off x="467544" y="1700808"/>
            <a:ext cx="8208912" cy="3888432"/>
          </a:xfrm>
        </p:spPr>
        <p:txBody>
          <a:bodyPr>
            <a:normAutofit fontScale="92500" lnSpcReduction="20000"/>
          </a:bodyPr>
          <a:lstStyle/>
          <a:p>
            <a:r>
              <a:rPr lang="en-US" altLang="ja-JP" sz="2400" dirty="0"/>
              <a:t>Protecting both </a:t>
            </a:r>
            <a:r>
              <a:rPr lang="en-US" altLang="ja-JP" sz="2400" u="sng" dirty="0"/>
              <a:t>learning algorithm</a:t>
            </a:r>
            <a:r>
              <a:rPr lang="en-US" altLang="ja-JP" sz="2400" dirty="0"/>
              <a:t> used at (</a:t>
            </a:r>
            <a:r>
              <a:rPr lang="en-US" altLang="ja-JP" sz="2400" dirty="0" err="1"/>
              <a:t>i</a:t>
            </a:r>
            <a:r>
              <a:rPr lang="en-US" altLang="ja-JP" sz="2400" dirty="0"/>
              <a:t>)training phase and </a:t>
            </a:r>
            <a:r>
              <a:rPr lang="en-US" altLang="ja-JP" sz="2400" u="sng" dirty="0"/>
              <a:t>a trained model</a:t>
            </a:r>
            <a:r>
              <a:rPr lang="en-US" altLang="ja-JP" sz="2400" dirty="0"/>
              <a:t> used at the (ii)utilization phase.</a:t>
            </a:r>
          </a:p>
          <a:p>
            <a:endParaRPr lang="en-US" altLang="ja-JP" sz="2400" dirty="0"/>
          </a:p>
          <a:p>
            <a:r>
              <a:rPr lang="en-US" altLang="ja-JP" sz="2400" dirty="0"/>
              <a:t>A computer program claim is not allowed as a subject matter in the US.</a:t>
            </a:r>
          </a:p>
          <a:p>
            <a:endParaRPr kumimoji="1" lang="en-US" altLang="ja-JP" sz="2400" dirty="0"/>
          </a:p>
          <a:p>
            <a:r>
              <a:rPr kumimoji="1" lang="en-US" altLang="ja-JP" sz="2400" i="1" dirty="0"/>
              <a:t>Tips for drafting a claim in Japan</a:t>
            </a:r>
          </a:p>
          <a:p>
            <a:pPr lvl="1"/>
            <a:r>
              <a:rPr kumimoji="1" lang="en-US" altLang="ja-JP" sz="2000" dirty="0"/>
              <a:t>To protect </a:t>
            </a:r>
            <a:r>
              <a:rPr kumimoji="1" lang="en-US" altLang="ja-JP" sz="2000" u="sng" dirty="0"/>
              <a:t>a learning </a:t>
            </a:r>
            <a:r>
              <a:rPr lang="en-US" altLang="ja-JP" sz="2000" u="sng" dirty="0"/>
              <a:t>algorithm</a:t>
            </a:r>
            <a:r>
              <a:rPr kumimoji="1" lang="en-US" altLang="ja-JP" sz="2000" u="sng" dirty="0"/>
              <a:t> at the learning phase</a:t>
            </a:r>
            <a:r>
              <a:rPr kumimoji="1" lang="en-US" altLang="ja-JP" sz="2000" dirty="0"/>
              <a:t>, a </a:t>
            </a:r>
            <a:r>
              <a:rPr kumimoji="1" lang="en-US" altLang="ja-JP" sz="2000" u="sng" dirty="0"/>
              <a:t>computer program</a:t>
            </a:r>
            <a:r>
              <a:rPr kumimoji="1" lang="en-US" altLang="ja-JP" sz="2000" dirty="0"/>
              <a:t> claim should be </a:t>
            </a:r>
            <a:r>
              <a:rPr lang="en-US" altLang="ja-JP" sz="2000" dirty="0"/>
              <a:t>added</a:t>
            </a:r>
            <a:r>
              <a:rPr kumimoji="1" lang="en-US" altLang="ja-JP" sz="2000" dirty="0"/>
              <a:t> as well as a product and a method claim.</a:t>
            </a:r>
          </a:p>
          <a:p>
            <a:pPr lvl="1"/>
            <a:r>
              <a:rPr lang="en-US" altLang="ja-JP" sz="2000" dirty="0"/>
              <a:t>To protect </a:t>
            </a:r>
            <a:r>
              <a:rPr lang="en-US" altLang="ja-JP" sz="2000" u="sng" dirty="0"/>
              <a:t>a trained model after learning at the utilization phase</a:t>
            </a:r>
            <a:r>
              <a:rPr lang="en-US" altLang="ja-JP" sz="2000" dirty="0"/>
              <a:t>, a </a:t>
            </a:r>
            <a:r>
              <a:rPr lang="en-US" altLang="ja-JP" sz="2000" u="sng" dirty="0"/>
              <a:t>data structure claim</a:t>
            </a:r>
            <a:r>
              <a:rPr lang="en-US" altLang="ja-JP" sz="2000" dirty="0"/>
              <a:t>, such as a trained model claim, should be added.</a:t>
            </a:r>
            <a:endParaRPr kumimoji="1" lang="en-US" altLang="ja-JP" sz="2000" dirty="0"/>
          </a:p>
        </p:txBody>
      </p:sp>
    </p:spTree>
    <p:extLst>
      <p:ext uri="{BB962C8B-B14F-4D97-AF65-F5344CB8AC3E}">
        <p14:creationId xmlns:p14="http://schemas.microsoft.com/office/powerpoint/2010/main" val="1554854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D58475A-D757-4998-BA1A-1088544E32C7}"/>
              </a:ext>
            </a:extLst>
          </p:cNvPr>
          <p:cNvSpPr>
            <a:spLocks noGrp="1"/>
          </p:cNvSpPr>
          <p:nvPr>
            <p:ph type="title"/>
          </p:nvPr>
        </p:nvSpPr>
        <p:spPr/>
        <p:txBody>
          <a:bodyPr/>
          <a:lstStyle/>
          <a:p>
            <a:r>
              <a:rPr kumimoji="1" lang="en-US" altLang="ja-JP" dirty="0"/>
              <a:t>Overview</a:t>
            </a:r>
            <a:endParaRPr kumimoji="1" lang="ja-JP" altLang="en-US" dirty="0"/>
          </a:p>
        </p:txBody>
      </p:sp>
      <p:sp>
        <p:nvSpPr>
          <p:cNvPr id="3" name="コンテンツ プレースホルダー 2">
            <a:extLst>
              <a:ext uri="{FF2B5EF4-FFF2-40B4-BE49-F238E27FC236}">
                <a16:creationId xmlns:a16="http://schemas.microsoft.com/office/drawing/2014/main" xmlns="" id="{BC7A5942-01BB-4D43-BAD5-E266B44CBA80}"/>
              </a:ext>
            </a:extLst>
          </p:cNvPr>
          <p:cNvSpPr>
            <a:spLocks noGrp="1"/>
          </p:cNvSpPr>
          <p:nvPr>
            <p:ph sz="quarter" idx="10"/>
          </p:nvPr>
        </p:nvSpPr>
        <p:spPr/>
        <p:txBody>
          <a:bodyPr>
            <a:normAutofit fontScale="92500"/>
          </a:bodyPr>
          <a:lstStyle/>
          <a:p>
            <a:pPr marL="514350" indent="-514350">
              <a:buFont typeface="+mj-lt"/>
              <a:buAutoNum type="arabicPeriod"/>
            </a:pPr>
            <a:r>
              <a:rPr lang="en-US" altLang="ja-JP" sz="2800" dirty="0">
                <a:solidFill>
                  <a:schemeClr val="bg1">
                    <a:lumMod val="85000"/>
                  </a:schemeClr>
                </a:solidFill>
              </a:rPr>
              <a:t>Basics of AI (Machine Learning)</a:t>
            </a:r>
          </a:p>
          <a:p>
            <a:pPr marL="514350" indent="-514350">
              <a:buFont typeface="+mj-lt"/>
              <a:buAutoNum type="arabicPeriod"/>
            </a:pPr>
            <a:endParaRPr kumimoji="1" lang="en-US" altLang="ja-JP" sz="2800" dirty="0"/>
          </a:p>
          <a:p>
            <a:pPr marL="514350" indent="-514350">
              <a:buFont typeface="+mj-lt"/>
              <a:buAutoNum type="arabicPeriod"/>
            </a:pPr>
            <a:r>
              <a:rPr lang="en-US" altLang="ja-JP" sz="2800" dirty="0"/>
              <a:t>Tips for Protecting AI-Related Invention in Japan</a:t>
            </a:r>
          </a:p>
          <a:p>
            <a:pPr marL="914400" lvl="1" indent="-514350">
              <a:buFont typeface="+mj-lt"/>
              <a:buAutoNum type="romanUcPeriod"/>
            </a:pPr>
            <a:r>
              <a:rPr lang="en-US" altLang="ja-JP" sz="2400" dirty="0">
                <a:solidFill>
                  <a:schemeClr val="bg1">
                    <a:lumMod val="85000"/>
                  </a:schemeClr>
                </a:solidFill>
              </a:rPr>
              <a:t>Allowable Claim Category (Subject Matter)</a:t>
            </a:r>
          </a:p>
          <a:p>
            <a:pPr marL="914400" lvl="1" indent="-514350">
              <a:buFont typeface="+mj-lt"/>
              <a:buAutoNum type="romanUcPeriod"/>
            </a:pPr>
            <a:r>
              <a:rPr lang="en-US" altLang="ja-JP" sz="2400" dirty="0"/>
              <a:t>Claims in Accordance with Business Model</a:t>
            </a:r>
          </a:p>
          <a:p>
            <a:pPr marL="914400" lvl="1" indent="-514350">
              <a:buFont typeface="+mj-lt"/>
              <a:buAutoNum type="romanUcPeriod"/>
            </a:pPr>
            <a:r>
              <a:rPr lang="en-US" altLang="ja-JP" sz="2400" dirty="0">
                <a:solidFill>
                  <a:schemeClr val="bg1">
                    <a:lumMod val="85000"/>
                  </a:schemeClr>
                </a:solidFill>
              </a:rPr>
              <a:t>System Incorporating a Machine Learning Unit as One of the Claim Elements</a:t>
            </a:r>
          </a:p>
          <a:p>
            <a:pPr marL="914400" lvl="1" indent="-514350">
              <a:buFont typeface="+mj-lt"/>
              <a:buAutoNum type="romanUcPeriod"/>
            </a:pPr>
            <a:r>
              <a:rPr lang="en-US" altLang="ja-JP" sz="2400" dirty="0">
                <a:solidFill>
                  <a:schemeClr val="bg1">
                    <a:lumMod val="85000"/>
                  </a:schemeClr>
                </a:solidFill>
              </a:rPr>
              <a:t>Others</a:t>
            </a:r>
          </a:p>
          <a:p>
            <a:pPr marL="514350" indent="-514350">
              <a:buFont typeface="+mj-lt"/>
              <a:buAutoNum type="arabicPeriod"/>
            </a:pPr>
            <a:endParaRPr kumimoji="1" lang="en-US" altLang="ja-JP" sz="2800" dirty="0">
              <a:solidFill>
                <a:schemeClr val="bg1">
                  <a:lumMod val="85000"/>
                </a:schemeClr>
              </a:solidFill>
            </a:endParaRPr>
          </a:p>
          <a:p>
            <a:pPr marL="514350" indent="-514350">
              <a:buFont typeface="+mj-lt"/>
              <a:buAutoNum type="arabicPeriod"/>
            </a:pPr>
            <a:r>
              <a:rPr kumimoji="1" lang="en-US" altLang="ja-JP" sz="2800" dirty="0">
                <a:solidFill>
                  <a:schemeClr val="bg1">
                    <a:lumMod val="85000"/>
                  </a:schemeClr>
                </a:solidFill>
              </a:rPr>
              <a:t>Summary</a:t>
            </a:r>
          </a:p>
        </p:txBody>
      </p:sp>
    </p:spTree>
    <p:extLst>
      <p:ext uri="{BB962C8B-B14F-4D97-AF65-F5344CB8AC3E}">
        <p14:creationId xmlns:p14="http://schemas.microsoft.com/office/powerpoint/2010/main" val="2174271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28DCBFB-A401-4409-9FC2-218717AFBACD}"/>
              </a:ext>
            </a:extLst>
          </p:cNvPr>
          <p:cNvSpPr>
            <a:spLocks noGrp="1"/>
          </p:cNvSpPr>
          <p:nvPr>
            <p:ph type="title"/>
          </p:nvPr>
        </p:nvSpPr>
        <p:spPr/>
        <p:txBody>
          <a:bodyPr>
            <a:normAutofit/>
          </a:bodyPr>
          <a:lstStyle/>
          <a:p>
            <a:pPr algn="l"/>
            <a:r>
              <a:rPr lang="en-US" altLang="ja-JP" sz="2800" dirty="0"/>
              <a:t>II</a:t>
            </a:r>
            <a:r>
              <a:rPr kumimoji="1" lang="en-US" altLang="ja-JP" sz="2800" dirty="0"/>
              <a:t>. Claims in </a:t>
            </a:r>
            <a:r>
              <a:rPr lang="en-US" altLang="ja-JP" sz="2800" dirty="0"/>
              <a:t>Accordance with B</a:t>
            </a:r>
            <a:r>
              <a:rPr kumimoji="1" lang="en-US" altLang="ja-JP" sz="2800" dirty="0"/>
              <a:t>usiness Model</a:t>
            </a:r>
            <a:endParaRPr kumimoji="1" lang="ja-JP" altLang="en-US" sz="2800" dirty="0"/>
          </a:p>
        </p:txBody>
      </p:sp>
      <p:sp>
        <p:nvSpPr>
          <p:cNvPr id="3" name="コンテンツ プレースホルダー 2">
            <a:extLst>
              <a:ext uri="{FF2B5EF4-FFF2-40B4-BE49-F238E27FC236}">
                <a16:creationId xmlns:a16="http://schemas.microsoft.com/office/drawing/2014/main" xmlns="" id="{6ED04777-72DF-413D-9334-286E3187690E}"/>
              </a:ext>
            </a:extLst>
          </p:cNvPr>
          <p:cNvSpPr>
            <a:spLocks noGrp="1"/>
          </p:cNvSpPr>
          <p:nvPr>
            <p:ph sz="quarter" idx="10"/>
          </p:nvPr>
        </p:nvSpPr>
        <p:spPr>
          <a:xfrm>
            <a:off x="395536" y="1124744"/>
            <a:ext cx="8208912" cy="4464496"/>
          </a:xfrm>
        </p:spPr>
        <p:txBody>
          <a:bodyPr>
            <a:normAutofit/>
          </a:bodyPr>
          <a:lstStyle/>
          <a:p>
            <a:r>
              <a:rPr kumimoji="1" lang="en-US" altLang="ja-JP" sz="2400" dirty="0"/>
              <a:t>Machine learning </a:t>
            </a:r>
            <a:r>
              <a:rPr lang="en-US" altLang="ja-JP" sz="2400" dirty="0"/>
              <a:t>can be implemented on a various network configuration.</a:t>
            </a:r>
            <a:endParaRPr kumimoji="1" lang="en-US" altLang="ja-JP" sz="2400" dirty="0"/>
          </a:p>
          <a:p>
            <a:r>
              <a:rPr kumimoji="1" lang="en-US" altLang="ja-JP" sz="2400" i="1" dirty="0"/>
              <a:t>Tips for drafting a claim in Japan</a:t>
            </a:r>
          </a:p>
          <a:p>
            <a:pPr lvl="1"/>
            <a:r>
              <a:rPr lang="en-US" altLang="ja-JP" sz="2000" dirty="0"/>
              <a:t>In accordance with a network configuration, an applicant should claim individual elements, respectively.</a:t>
            </a:r>
            <a:endParaRPr kumimoji="1" lang="ja-JP" altLang="en-US" sz="2000" dirty="0"/>
          </a:p>
        </p:txBody>
      </p:sp>
      <p:pic>
        <p:nvPicPr>
          <p:cNvPr id="8" name="図 7">
            <a:extLst>
              <a:ext uri="{FF2B5EF4-FFF2-40B4-BE49-F238E27FC236}">
                <a16:creationId xmlns:a16="http://schemas.microsoft.com/office/drawing/2014/main" xmlns="" id="{A28BFCA2-4126-431C-B1D3-A8AC2DC97B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163" y="3646216"/>
            <a:ext cx="551061" cy="720080"/>
          </a:xfrm>
          <a:prstGeom prst="rect">
            <a:avLst/>
          </a:prstGeom>
        </p:spPr>
      </p:pic>
      <p:pic>
        <p:nvPicPr>
          <p:cNvPr id="10" name="図 9">
            <a:extLst>
              <a:ext uri="{FF2B5EF4-FFF2-40B4-BE49-F238E27FC236}">
                <a16:creationId xmlns:a16="http://schemas.microsoft.com/office/drawing/2014/main" xmlns="" id="{DB774C29-6EE7-463C-8C99-C90DBD0EB9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507" y="3646216"/>
            <a:ext cx="551061" cy="720080"/>
          </a:xfrm>
          <a:prstGeom prst="rect">
            <a:avLst/>
          </a:prstGeom>
        </p:spPr>
      </p:pic>
      <p:pic>
        <p:nvPicPr>
          <p:cNvPr id="12" name="図 11">
            <a:extLst>
              <a:ext uri="{FF2B5EF4-FFF2-40B4-BE49-F238E27FC236}">
                <a16:creationId xmlns:a16="http://schemas.microsoft.com/office/drawing/2014/main" xmlns="" id="{1B5BD623-203C-4E31-8A9C-AD35F1CF8F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8970" y="3626007"/>
            <a:ext cx="551061" cy="720080"/>
          </a:xfrm>
          <a:prstGeom prst="rect">
            <a:avLst/>
          </a:prstGeom>
        </p:spPr>
      </p:pic>
      <p:cxnSp>
        <p:nvCxnSpPr>
          <p:cNvPr id="18" name="直線矢印コネクタ 17">
            <a:extLst>
              <a:ext uri="{FF2B5EF4-FFF2-40B4-BE49-F238E27FC236}">
                <a16:creationId xmlns:a16="http://schemas.microsoft.com/office/drawing/2014/main" xmlns="" id="{D7B2E4CF-EA2C-445E-828E-50C861E2EF47}"/>
              </a:ext>
            </a:extLst>
          </p:cNvPr>
          <p:cNvCxnSpPr>
            <a:cxnSpLocks/>
          </p:cNvCxnSpPr>
          <p:nvPr/>
        </p:nvCxnSpPr>
        <p:spPr>
          <a:xfrm>
            <a:off x="1272198" y="4544040"/>
            <a:ext cx="612905" cy="871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xmlns="" id="{2ABE9D8F-308F-4EF3-BCFF-DF73E6CD7A09}"/>
              </a:ext>
            </a:extLst>
          </p:cNvPr>
          <p:cNvCxnSpPr>
            <a:cxnSpLocks/>
          </p:cNvCxnSpPr>
          <p:nvPr/>
        </p:nvCxnSpPr>
        <p:spPr>
          <a:xfrm flipH="1" flipV="1">
            <a:off x="1566824" y="4313521"/>
            <a:ext cx="636558" cy="9332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xmlns="" id="{1A2B5514-CFBC-4418-8B8F-AA7AD6EFEBB8}"/>
              </a:ext>
            </a:extLst>
          </p:cNvPr>
          <p:cNvCxnSpPr>
            <a:cxnSpLocks/>
          </p:cNvCxnSpPr>
          <p:nvPr/>
        </p:nvCxnSpPr>
        <p:spPr>
          <a:xfrm>
            <a:off x="4340520" y="4550258"/>
            <a:ext cx="612905" cy="871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xmlns="" id="{B539254A-31C3-4634-88EC-8015BD65FAED}"/>
              </a:ext>
            </a:extLst>
          </p:cNvPr>
          <p:cNvCxnSpPr>
            <a:cxnSpLocks/>
          </p:cNvCxnSpPr>
          <p:nvPr/>
        </p:nvCxnSpPr>
        <p:spPr>
          <a:xfrm flipH="1" flipV="1">
            <a:off x="4635146" y="4319739"/>
            <a:ext cx="636558" cy="9332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xmlns="" id="{76B19008-6A9F-4741-898A-2F3A1DC52DA2}"/>
              </a:ext>
            </a:extLst>
          </p:cNvPr>
          <p:cNvCxnSpPr>
            <a:cxnSpLocks/>
          </p:cNvCxnSpPr>
          <p:nvPr/>
        </p:nvCxnSpPr>
        <p:spPr>
          <a:xfrm>
            <a:off x="7172836" y="4519800"/>
            <a:ext cx="612905" cy="871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xmlns="" id="{C835EF1F-921A-4F05-8AD5-CFED8351E107}"/>
              </a:ext>
            </a:extLst>
          </p:cNvPr>
          <p:cNvCxnSpPr>
            <a:cxnSpLocks/>
          </p:cNvCxnSpPr>
          <p:nvPr/>
        </p:nvCxnSpPr>
        <p:spPr>
          <a:xfrm flipH="1" flipV="1">
            <a:off x="7467462" y="4289281"/>
            <a:ext cx="636558" cy="9332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xmlns="" id="{D1CE418F-0E66-400C-AC35-12E19F54553D}"/>
              </a:ext>
            </a:extLst>
          </p:cNvPr>
          <p:cNvSpPr/>
          <p:nvPr/>
        </p:nvSpPr>
        <p:spPr>
          <a:xfrm>
            <a:off x="1095341" y="4839094"/>
            <a:ext cx="439647" cy="4945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a:extLst>
              <a:ext uri="{FF2B5EF4-FFF2-40B4-BE49-F238E27FC236}">
                <a16:creationId xmlns:a16="http://schemas.microsoft.com/office/drawing/2014/main" xmlns="" id="{EF2713DA-AECD-4F83-89FE-8DF237F0F03E}"/>
              </a:ext>
            </a:extLst>
          </p:cNvPr>
          <p:cNvCxnSpPr>
            <a:cxnSpLocks/>
          </p:cNvCxnSpPr>
          <p:nvPr/>
        </p:nvCxnSpPr>
        <p:spPr>
          <a:xfrm>
            <a:off x="1191717" y="4975929"/>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xmlns="" id="{60331342-F432-42F3-9743-3E1A18EDEA22}"/>
              </a:ext>
            </a:extLst>
          </p:cNvPr>
          <p:cNvCxnSpPr>
            <a:cxnSpLocks/>
          </p:cNvCxnSpPr>
          <p:nvPr/>
        </p:nvCxnSpPr>
        <p:spPr>
          <a:xfrm>
            <a:off x="1197468" y="5111077"/>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xmlns="" id="{3126EF45-D7A0-4905-88EE-5191C5F399C1}"/>
              </a:ext>
            </a:extLst>
          </p:cNvPr>
          <p:cNvCxnSpPr>
            <a:cxnSpLocks/>
          </p:cNvCxnSpPr>
          <p:nvPr/>
        </p:nvCxnSpPr>
        <p:spPr>
          <a:xfrm>
            <a:off x="1194593" y="5220345"/>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xmlns="" id="{51B9AF10-2121-4C23-9854-CD3E8EA32BE2}"/>
              </a:ext>
            </a:extLst>
          </p:cNvPr>
          <p:cNvSpPr txBox="1"/>
          <p:nvPr/>
        </p:nvSpPr>
        <p:spPr>
          <a:xfrm>
            <a:off x="774028" y="3276884"/>
            <a:ext cx="769634" cy="369332"/>
          </a:xfrm>
          <a:prstGeom prst="rect">
            <a:avLst/>
          </a:prstGeom>
          <a:noFill/>
        </p:spPr>
        <p:txBody>
          <a:bodyPr wrap="none" rtlCol="0">
            <a:spAutoFit/>
          </a:bodyPr>
          <a:lstStyle/>
          <a:p>
            <a:r>
              <a:rPr kumimoji="1" lang="en-US" altLang="ja-JP" dirty="0"/>
              <a:t>server</a:t>
            </a:r>
            <a:endParaRPr kumimoji="1" lang="ja-JP" altLang="en-US" dirty="0"/>
          </a:p>
        </p:txBody>
      </p:sp>
      <p:sp>
        <p:nvSpPr>
          <p:cNvPr id="47" name="テキスト ボックス 46">
            <a:extLst>
              <a:ext uri="{FF2B5EF4-FFF2-40B4-BE49-F238E27FC236}">
                <a16:creationId xmlns:a16="http://schemas.microsoft.com/office/drawing/2014/main" xmlns="" id="{4D09B278-CEA6-4194-BD0A-6E845927B1CF}"/>
              </a:ext>
            </a:extLst>
          </p:cNvPr>
          <p:cNvSpPr txBox="1"/>
          <p:nvPr/>
        </p:nvSpPr>
        <p:spPr>
          <a:xfrm>
            <a:off x="3548220" y="3276884"/>
            <a:ext cx="769634" cy="369332"/>
          </a:xfrm>
          <a:prstGeom prst="rect">
            <a:avLst/>
          </a:prstGeom>
          <a:noFill/>
        </p:spPr>
        <p:txBody>
          <a:bodyPr wrap="none" rtlCol="0">
            <a:spAutoFit/>
          </a:bodyPr>
          <a:lstStyle/>
          <a:p>
            <a:r>
              <a:rPr kumimoji="1" lang="en-US" altLang="ja-JP" dirty="0"/>
              <a:t>server</a:t>
            </a:r>
            <a:endParaRPr kumimoji="1" lang="ja-JP" altLang="en-US" dirty="0"/>
          </a:p>
        </p:txBody>
      </p:sp>
      <p:sp>
        <p:nvSpPr>
          <p:cNvPr id="48" name="テキスト ボックス 47">
            <a:extLst>
              <a:ext uri="{FF2B5EF4-FFF2-40B4-BE49-F238E27FC236}">
                <a16:creationId xmlns:a16="http://schemas.microsoft.com/office/drawing/2014/main" xmlns="" id="{DD599726-A4E0-4A02-A401-3DFDBD117B37}"/>
              </a:ext>
            </a:extLst>
          </p:cNvPr>
          <p:cNvSpPr txBox="1"/>
          <p:nvPr/>
        </p:nvSpPr>
        <p:spPr>
          <a:xfrm>
            <a:off x="6509600" y="3276884"/>
            <a:ext cx="769634" cy="369332"/>
          </a:xfrm>
          <a:prstGeom prst="rect">
            <a:avLst/>
          </a:prstGeom>
          <a:noFill/>
        </p:spPr>
        <p:txBody>
          <a:bodyPr wrap="none" rtlCol="0">
            <a:spAutoFit/>
          </a:bodyPr>
          <a:lstStyle/>
          <a:p>
            <a:r>
              <a:rPr kumimoji="1" lang="en-US" altLang="ja-JP" dirty="0"/>
              <a:t>server</a:t>
            </a:r>
            <a:endParaRPr kumimoji="1" lang="ja-JP" altLang="en-US" dirty="0"/>
          </a:p>
        </p:txBody>
      </p:sp>
      <p:grpSp>
        <p:nvGrpSpPr>
          <p:cNvPr id="49" name="グループ化 48">
            <a:extLst>
              <a:ext uri="{FF2B5EF4-FFF2-40B4-BE49-F238E27FC236}">
                <a16:creationId xmlns:a16="http://schemas.microsoft.com/office/drawing/2014/main" xmlns="" id="{634B1456-C9D6-48E6-B37F-038013DF07D3}"/>
              </a:ext>
            </a:extLst>
          </p:cNvPr>
          <p:cNvGrpSpPr/>
          <p:nvPr/>
        </p:nvGrpSpPr>
        <p:grpSpPr>
          <a:xfrm rot="5400000">
            <a:off x="3912798" y="4865836"/>
            <a:ext cx="871818" cy="495917"/>
            <a:chOff x="2434228" y="3723486"/>
            <a:chExt cx="3928935" cy="2063848"/>
          </a:xfrm>
        </p:grpSpPr>
        <p:sp>
          <p:nvSpPr>
            <p:cNvPr id="50" name="楕円 49">
              <a:extLst>
                <a:ext uri="{FF2B5EF4-FFF2-40B4-BE49-F238E27FC236}">
                  <a16:creationId xmlns:a16="http://schemas.microsoft.com/office/drawing/2014/main" xmlns="" id="{608DFBC9-60B8-4A62-8C73-73AA9EC12724}"/>
                </a:ext>
              </a:extLst>
            </p:cNvPr>
            <p:cNvSpPr/>
            <p:nvPr/>
          </p:nvSpPr>
          <p:spPr>
            <a:xfrm>
              <a:off x="3531608"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楕円 50">
              <a:extLst>
                <a:ext uri="{FF2B5EF4-FFF2-40B4-BE49-F238E27FC236}">
                  <a16:creationId xmlns:a16="http://schemas.microsoft.com/office/drawing/2014/main" xmlns="" id="{39C045DC-A90E-48B2-861F-9F7310C86E04}"/>
                </a:ext>
              </a:extLst>
            </p:cNvPr>
            <p:cNvSpPr/>
            <p:nvPr/>
          </p:nvSpPr>
          <p:spPr>
            <a:xfrm>
              <a:off x="3530154"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楕円 51">
              <a:extLst>
                <a:ext uri="{FF2B5EF4-FFF2-40B4-BE49-F238E27FC236}">
                  <a16:creationId xmlns:a16="http://schemas.microsoft.com/office/drawing/2014/main" xmlns="" id="{0903493A-34F4-4F9E-AD63-F366159583CC}"/>
                </a:ext>
              </a:extLst>
            </p:cNvPr>
            <p:cNvSpPr/>
            <p:nvPr/>
          </p:nvSpPr>
          <p:spPr>
            <a:xfrm>
              <a:off x="3530154"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楕円 52">
              <a:extLst>
                <a:ext uri="{FF2B5EF4-FFF2-40B4-BE49-F238E27FC236}">
                  <a16:creationId xmlns:a16="http://schemas.microsoft.com/office/drawing/2014/main" xmlns="" id="{E6B28007-4AA8-409B-98BC-9337D7DD4301}"/>
                </a:ext>
              </a:extLst>
            </p:cNvPr>
            <p:cNvSpPr/>
            <p:nvPr/>
          </p:nvSpPr>
          <p:spPr>
            <a:xfrm>
              <a:off x="5025650"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楕円 53">
              <a:extLst>
                <a:ext uri="{FF2B5EF4-FFF2-40B4-BE49-F238E27FC236}">
                  <a16:creationId xmlns:a16="http://schemas.microsoft.com/office/drawing/2014/main" xmlns="" id="{E70F3D90-4243-4DC4-A8E8-D735BB2B6A45}"/>
                </a:ext>
              </a:extLst>
            </p:cNvPr>
            <p:cNvSpPr/>
            <p:nvPr/>
          </p:nvSpPr>
          <p:spPr>
            <a:xfrm>
              <a:off x="5024196"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楕円 54">
              <a:extLst>
                <a:ext uri="{FF2B5EF4-FFF2-40B4-BE49-F238E27FC236}">
                  <a16:creationId xmlns:a16="http://schemas.microsoft.com/office/drawing/2014/main" xmlns="" id="{3E1BEA9E-9B8F-43E0-8B90-2527637778E3}"/>
                </a:ext>
              </a:extLst>
            </p:cNvPr>
            <p:cNvSpPr/>
            <p:nvPr/>
          </p:nvSpPr>
          <p:spPr>
            <a:xfrm>
              <a:off x="5024196"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a:extLst>
                <a:ext uri="{FF2B5EF4-FFF2-40B4-BE49-F238E27FC236}">
                  <a16:creationId xmlns:a16="http://schemas.microsoft.com/office/drawing/2014/main" xmlns="" id="{D13C8147-D086-4FCC-BB3B-D323D7265E5E}"/>
                </a:ext>
              </a:extLst>
            </p:cNvPr>
            <p:cNvSpPr/>
            <p:nvPr/>
          </p:nvSpPr>
          <p:spPr>
            <a:xfrm>
              <a:off x="2505370"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a:extLst>
                <a:ext uri="{FF2B5EF4-FFF2-40B4-BE49-F238E27FC236}">
                  <a16:creationId xmlns:a16="http://schemas.microsoft.com/office/drawing/2014/main" xmlns="" id="{0A91BB9E-55A4-47A2-BCA9-F1E09E784981}"/>
                </a:ext>
              </a:extLst>
            </p:cNvPr>
            <p:cNvSpPr/>
            <p:nvPr/>
          </p:nvSpPr>
          <p:spPr>
            <a:xfrm>
              <a:off x="2503916"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a:extLst>
                <a:ext uri="{FF2B5EF4-FFF2-40B4-BE49-F238E27FC236}">
                  <a16:creationId xmlns:a16="http://schemas.microsoft.com/office/drawing/2014/main" xmlns="" id="{AB128CA8-C704-4604-8C18-03DC39EADEDF}"/>
                </a:ext>
              </a:extLst>
            </p:cNvPr>
            <p:cNvSpPr/>
            <p:nvPr/>
          </p:nvSpPr>
          <p:spPr>
            <a:xfrm>
              <a:off x="2503916"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xmlns="" id="{FA947464-E15D-44D2-8814-7FCB13552B76}"/>
                </a:ext>
              </a:extLst>
            </p:cNvPr>
            <p:cNvSpPr/>
            <p:nvPr/>
          </p:nvSpPr>
          <p:spPr>
            <a:xfrm>
              <a:off x="6032308"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a:extLst>
                <a:ext uri="{FF2B5EF4-FFF2-40B4-BE49-F238E27FC236}">
                  <a16:creationId xmlns:a16="http://schemas.microsoft.com/office/drawing/2014/main" xmlns="" id="{A408F69D-A285-40B6-9087-BF5AC3EF0279}"/>
                </a:ext>
              </a:extLst>
            </p:cNvPr>
            <p:cNvSpPr/>
            <p:nvPr/>
          </p:nvSpPr>
          <p:spPr>
            <a:xfrm>
              <a:off x="6030854"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a:extLst>
                <a:ext uri="{FF2B5EF4-FFF2-40B4-BE49-F238E27FC236}">
                  <a16:creationId xmlns:a16="http://schemas.microsoft.com/office/drawing/2014/main" xmlns="" id="{031B532D-B4C1-4EC0-AB00-E5DC21E2300E}"/>
                </a:ext>
              </a:extLst>
            </p:cNvPr>
            <p:cNvSpPr/>
            <p:nvPr/>
          </p:nvSpPr>
          <p:spPr>
            <a:xfrm>
              <a:off x="6030854"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xmlns="" id="{50F10636-D3D9-4801-BBDD-7F90ABC78A9E}"/>
                </a:ext>
              </a:extLst>
            </p:cNvPr>
            <p:cNvSpPr txBox="1"/>
            <p:nvPr/>
          </p:nvSpPr>
          <p:spPr>
            <a:xfrm>
              <a:off x="4085367" y="4201199"/>
              <a:ext cx="806501" cy="434022"/>
            </a:xfrm>
            <a:prstGeom prst="rect">
              <a:avLst/>
            </a:prstGeom>
            <a:noFill/>
          </p:spPr>
          <p:txBody>
            <a:bodyPr wrap="square" rtlCol="0">
              <a:spAutoFit/>
            </a:bodyPr>
            <a:lstStyle/>
            <a:p>
              <a:r>
                <a:rPr lang="ja-JP" altLang="en-US" sz="500" dirty="0"/>
                <a:t>・・・</a:t>
              </a:r>
              <a:endParaRPr kumimoji="1" lang="ja-JP" altLang="en-US" sz="500" dirty="0"/>
            </a:p>
          </p:txBody>
        </p:sp>
        <p:sp>
          <p:nvSpPr>
            <p:cNvPr id="63" name="テキスト ボックス 62">
              <a:extLst>
                <a:ext uri="{FF2B5EF4-FFF2-40B4-BE49-F238E27FC236}">
                  <a16:creationId xmlns:a16="http://schemas.microsoft.com/office/drawing/2014/main" xmlns="" id="{018C2A49-0C0E-4E85-BC8E-019449E630F7}"/>
                </a:ext>
              </a:extLst>
            </p:cNvPr>
            <p:cNvSpPr txBox="1"/>
            <p:nvPr/>
          </p:nvSpPr>
          <p:spPr>
            <a:xfrm rot="5400000">
              <a:off x="3320079" y="4863140"/>
              <a:ext cx="720079" cy="427402"/>
            </a:xfrm>
            <a:prstGeom prst="rect">
              <a:avLst/>
            </a:prstGeom>
            <a:noFill/>
          </p:spPr>
          <p:txBody>
            <a:bodyPr wrap="none" rtlCol="0">
              <a:spAutoFit/>
            </a:bodyPr>
            <a:lstStyle/>
            <a:p>
              <a:r>
                <a:rPr lang="ja-JP" altLang="en-US" sz="500" dirty="0"/>
                <a:t>・・・</a:t>
              </a:r>
              <a:endParaRPr kumimoji="1" lang="ja-JP" altLang="en-US" sz="500" dirty="0"/>
            </a:p>
          </p:txBody>
        </p:sp>
        <p:sp>
          <p:nvSpPr>
            <p:cNvPr id="64" name="テキスト ボックス 63">
              <a:extLst>
                <a:ext uri="{FF2B5EF4-FFF2-40B4-BE49-F238E27FC236}">
                  <a16:creationId xmlns:a16="http://schemas.microsoft.com/office/drawing/2014/main" xmlns="" id="{ABF87803-7044-4404-B807-EB05C8C1124C}"/>
                </a:ext>
              </a:extLst>
            </p:cNvPr>
            <p:cNvSpPr txBox="1"/>
            <p:nvPr/>
          </p:nvSpPr>
          <p:spPr>
            <a:xfrm rot="5400000">
              <a:off x="4999432" y="4960499"/>
              <a:ext cx="720079" cy="427401"/>
            </a:xfrm>
            <a:prstGeom prst="rect">
              <a:avLst/>
            </a:prstGeom>
            <a:noFill/>
          </p:spPr>
          <p:txBody>
            <a:bodyPr wrap="none" rtlCol="0">
              <a:spAutoFit/>
            </a:bodyPr>
            <a:lstStyle/>
            <a:p>
              <a:r>
                <a:rPr lang="ja-JP" altLang="en-US" sz="500" dirty="0"/>
                <a:t>・・・</a:t>
              </a:r>
              <a:endParaRPr kumimoji="1" lang="ja-JP" altLang="en-US" sz="500" dirty="0"/>
            </a:p>
          </p:txBody>
        </p:sp>
        <p:sp>
          <p:nvSpPr>
            <p:cNvPr id="65" name="テキスト ボックス 64">
              <a:extLst>
                <a:ext uri="{FF2B5EF4-FFF2-40B4-BE49-F238E27FC236}">
                  <a16:creationId xmlns:a16="http://schemas.microsoft.com/office/drawing/2014/main" xmlns="" id="{453B4DA8-9CB1-42E6-B873-9F3D1D5082C1}"/>
                </a:ext>
              </a:extLst>
            </p:cNvPr>
            <p:cNvSpPr txBox="1"/>
            <p:nvPr/>
          </p:nvSpPr>
          <p:spPr>
            <a:xfrm rot="5400000">
              <a:off x="5789422" y="4863144"/>
              <a:ext cx="720079" cy="427402"/>
            </a:xfrm>
            <a:prstGeom prst="rect">
              <a:avLst/>
            </a:prstGeom>
            <a:noFill/>
          </p:spPr>
          <p:txBody>
            <a:bodyPr wrap="none" rtlCol="0">
              <a:spAutoFit/>
            </a:bodyPr>
            <a:lstStyle/>
            <a:p>
              <a:r>
                <a:rPr lang="ja-JP" altLang="en-US" sz="500" dirty="0"/>
                <a:t>・・・</a:t>
              </a:r>
              <a:endParaRPr kumimoji="1" lang="ja-JP" altLang="en-US" sz="500" dirty="0"/>
            </a:p>
          </p:txBody>
        </p:sp>
        <p:sp>
          <p:nvSpPr>
            <p:cNvPr id="66" name="テキスト ボックス 65">
              <a:extLst>
                <a:ext uri="{FF2B5EF4-FFF2-40B4-BE49-F238E27FC236}">
                  <a16:creationId xmlns:a16="http://schemas.microsoft.com/office/drawing/2014/main" xmlns="" id="{1A1ECA39-16A6-4C2F-8E69-4C4ABD317247}"/>
                </a:ext>
              </a:extLst>
            </p:cNvPr>
            <p:cNvSpPr txBox="1"/>
            <p:nvPr/>
          </p:nvSpPr>
          <p:spPr>
            <a:xfrm rot="5400000">
              <a:off x="2287889" y="4863141"/>
              <a:ext cx="720079" cy="427402"/>
            </a:xfrm>
            <a:prstGeom prst="rect">
              <a:avLst/>
            </a:prstGeom>
            <a:noFill/>
          </p:spPr>
          <p:txBody>
            <a:bodyPr wrap="none" rtlCol="0">
              <a:spAutoFit/>
            </a:bodyPr>
            <a:lstStyle/>
            <a:p>
              <a:r>
                <a:rPr lang="ja-JP" altLang="en-US" sz="500" dirty="0"/>
                <a:t>・・・</a:t>
              </a:r>
              <a:endParaRPr kumimoji="1" lang="ja-JP" altLang="en-US" sz="500" dirty="0"/>
            </a:p>
          </p:txBody>
        </p:sp>
        <p:cxnSp>
          <p:nvCxnSpPr>
            <p:cNvPr id="67" name="直線矢印コネクタ 66">
              <a:extLst>
                <a:ext uri="{FF2B5EF4-FFF2-40B4-BE49-F238E27FC236}">
                  <a16:creationId xmlns:a16="http://schemas.microsoft.com/office/drawing/2014/main" xmlns="" id="{C977BA5E-9351-45FA-BA6F-E0E18F3DBAEC}"/>
                </a:ext>
              </a:extLst>
            </p:cNvPr>
            <p:cNvCxnSpPr>
              <a:stCxn id="56" idx="6"/>
              <a:endCxn id="50" idx="2"/>
            </p:cNvCxnSpPr>
            <p:nvPr/>
          </p:nvCxnSpPr>
          <p:spPr>
            <a:xfrm>
              <a:off x="2793402" y="3867502"/>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a:extLst>
                <a:ext uri="{FF2B5EF4-FFF2-40B4-BE49-F238E27FC236}">
                  <a16:creationId xmlns:a16="http://schemas.microsoft.com/office/drawing/2014/main" xmlns="" id="{2FEA70CC-AD4E-4B95-9FED-FC1B19001B48}"/>
                </a:ext>
              </a:extLst>
            </p:cNvPr>
            <p:cNvCxnSpPr>
              <a:cxnSpLocks/>
              <a:stCxn id="56" idx="6"/>
              <a:endCxn id="51" idx="2"/>
            </p:cNvCxnSpPr>
            <p:nvPr/>
          </p:nvCxnSpPr>
          <p:spPr>
            <a:xfrm>
              <a:off x="2793402" y="3867502"/>
              <a:ext cx="736752"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a:extLst>
                <a:ext uri="{FF2B5EF4-FFF2-40B4-BE49-F238E27FC236}">
                  <a16:creationId xmlns:a16="http://schemas.microsoft.com/office/drawing/2014/main" xmlns="" id="{9AF26F61-3895-4471-B01B-3A2D7CA69ACE}"/>
                </a:ext>
              </a:extLst>
            </p:cNvPr>
            <p:cNvCxnSpPr>
              <a:cxnSpLocks/>
              <a:stCxn id="56" idx="6"/>
              <a:endCxn id="52" idx="2"/>
            </p:cNvCxnSpPr>
            <p:nvPr/>
          </p:nvCxnSpPr>
          <p:spPr>
            <a:xfrm>
              <a:off x="2793402" y="3867502"/>
              <a:ext cx="736752"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xmlns="" id="{48313422-C274-4C33-93D8-7F362EF174F7}"/>
                </a:ext>
              </a:extLst>
            </p:cNvPr>
            <p:cNvCxnSpPr>
              <a:cxnSpLocks/>
              <a:stCxn id="57" idx="6"/>
              <a:endCxn id="50" idx="2"/>
            </p:cNvCxnSpPr>
            <p:nvPr/>
          </p:nvCxnSpPr>
          <p:spPr>
            <a:xfrm flipV="1">
              <a:off x="2791948" y="3867502"/>
              <a:ext cx="739660"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xmlns="" id="{858F9985-98A0-46A7-B53A-0986CA6763C8}"/>
                </a:ext>
              </a:extLst>
            </p:cNvPr>
            <p:cNvCxnSpPr>
              <a:cxnSpLocks/>
              <a:stCxn id="57" idx="6"/>
              <a:endCxn id="51" idx="2"/>
            </p:cNvCxnSpPr>
            <p:nvPr/>
          </p:nvCxnSpPr>
          <p:spPr>
            <a:xfrm>
              <a:off x="2791948" y="4515574"/>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xmlns="" id="{E1707421-920D-4003-8640-DAC0F474084D}"/>
                </a:ext>
              </a:extLst>
            </p:cNvPr>
            <p:cNvCxnSpPr>
              <a:cxnSpLocks/>
              <a:stCxn id="57" idx="6"/>
              <a:endCxn id="52" idx="2"/>
            </p:cNvCxnSpPr>
            <p:nvPr/>
          </p:nvCxnSpPr>
          <p:spPr>
            <a:xfrm>
              <a:off x="2791948" y="4515574"/>
              <a:ext cx="73820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xmlns="" id="{7E367B65-6220-4132-A18B-8A65B4AF3C0C}"/>
                </a:ext>
              </a:extLst>
            </p:cNvPr>
            <p:cNvCxnSpPr>
              <a:cxnSpLocks/>
              <a:stCxn id="58" idx="6"/>
              <a:endCxn id="52" idx="2"/>
            </p:cNvCxnSpPr>
            <p:nvPr/>
          </p:nvCxnSpPr>
          <p:spPr>
            <a:xfrm>
              <a:off x="2791948" y="5643318"/>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a:extLst>
                <a:ext uri="{FF2B5EF4-FFF2-40B4-BE49-F238E27FC236}">
                  <a16:creationId xmlns:a16="http://schemas.microsoft.com/office/drawing/2014/main" xmlns="" id="{E3E34091-A66A-40D6-B811-D90CAD408A52}"/>
                </a:ext>
              </a:extLst>
            </p:cNvPr>
            <p:cNvCxnSpPr>
              <a:cxnSpLocks/>
              <a:stCxn id="58" idx="6"/>
              <a:endCxn id="50" idx="2"/>
            </p:cNvCxnSpPr>
            <p:nvPr/>
          </p:nvCxnSpPr>
          <p:spPr>
            <a:xfrm flipV="1">
              <a:off x="2791948" y="3867502"/>
              <a:ext cx="739660"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xmlns="" id="{ED3844AF-CB4E-4329-B83B-F074CC2F5B7F}"/>
                </a:ext>
              </a:extLst>
            </p:cNvPr>
            <p:cNvCxnSpPr>
              <a:cxnSpLocks/>
              <a:stCxn id="58" idx="6"/>
              <a:endCxn id="51" idx="2"/>
            </p:cNvCxnSpPr>
            <p:nvPr/>
          </p:nvCxnSpPr>
          <p:spPr>
            <a:xfrm flipV="1">
              <a:off x="2791948" y="4515574"/>
              <a:ext cx="73820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a:extLst>
                <a:ext uri="{FF2B5EF4-FFF2-40B4-BE49-F238E27FC236}">
                  <a16:creationId xmlns:a16="http://schemas.microsoft.com/office/drawing/2014/main" xmlns="" id="{358F2EEE-1B93-400B-931A-A07EAEF8C698}"/>
                </a:ext>
              </a:extLst>
            </p:cNvPr>
            <p:cNvCxnSpPr>
              <a:cxnSpLocks/>
              <a:stCxn id="53" idx="6"/>
              <a:endCxn id="59" idx="2"/>
            </p:cNvCxnSpPr>
            <p:nvPr/>
          </p:nvCxnSpPr>
          <p:spPr>
            <a:xfrm>
              <a:off x="5313682" y="3867502"/>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xmlns="" id="{B601D413-571A-4817-B91C-92C9E2D2B8AE}"/>
                </a:ext>
              </a:extLst>
            </p:cNvPr>
            <p:cNvCxnSpPr>
              <a:cxnSpLocks/>
              <a:stCxn id="53" idx="6"/>
              <a:endCxn id="60" idx="2"/>
            </p:cNvCxnSpPr>
            <p:nvPr/>
          </p:nvCxnSpPr>
          <p:spPr>
            <a:xfrm>
              <a:off x="5313682" y="3867502"/>
              <a:ext cx="717172"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xmlns="" id="{6FB7F93D-FDBD-4EF2-B228-153178ED2568}"/>
                </a:ext>
              </a:extLst>
            </p:cNvPr>
            <p:cNvCxnSpPr>
              <a:cxnSpLocks/>
              <a:stCxn id="53" idx="6"/>
              <a:endCxn id="61" idx="2"/>
            </p:cNvCxnSpPr>
            <p:nvPr/>
          </p:nvCxnSpPr>
          <p:spPr>
            <a:xfrm>
              <a:off x="5313682" y="3867502"/>
              <a:ext cx="717172"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a:extLst>
                <a:ext uri="{FF2B5EF4-FFF2-40B4-BE49-F238E27FC236}">
                  <a16:creationId xmlns:a16="http://schemas.microsoft.com/office/drawing/2014/main" xmlns="" id="{762A71B8-AB56-4730-BFA1-B9D27B3763DF}"/>
                </a:ext>
              </a:extLst>
            </p:cNvPr>
            <p:cNvCxnSpPr>
              <a:cxnSpLocks/>
              <a:stCxn id="54" idx="6"/>
              <a:endCxn id="59" idx="2"/>
            </p:cNvCxnSpPr>
            <p:nvPr/>
          </p:nvCxnSpPr>
          <p:spPr>
            <a:xfrm flipV="1">
              <a:off x="5312228" y="3867502"/>
              <a:ext cx="720080"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xmlns="" id="{7D249D74-4D36-420A-A78B-CCD836C3A5D5}"/>
                </a:ext>
              </a:extLst>
            </p:cNvPr>
            <p:cNvCxnSpPr>
              <a:cxnSpLocks/>
              <a:stCxn id="54" idx="6"/>
              <a:endCxn id="60" idx="2"/>
            </p:cNvCxnSpPr>
            <p:nvPr/>
          </p:nvCxnSpPr>
          <p:spPr>
            <a:xfrm>
              <a:off x="5312228" y="4515574"/>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xmlns="" id="{5073A446-2D9B-48BA-BCB7-E4A4AB8EC16A}"/>
                </a:ext>
              </a:extLst>
            </p:cNvPr>
            <p:cNvCxnSpPr>
              <a:cxnSpLocks/>
              <a:stCxn id="54" idx="6"/>
              <a:endCxn id="61" idx="2"/>
            </p:cNvCxnSpPr>
            <p:nvPr/>
          </p:nvCxnSpPr>
          <p:spPr>
            <a:xfrm>
              <a:off x="5312228" y="4515574"/>
              <a:ext cx="71862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xmlns="" id="{E09CA0A3-84CF-4C4E-B9C4-D4A8C7DF7EBB}"/>
                </a:ext>
              </a:extLst>
            </p:cNvPr>
            <p:cNvCxnSpPr>
              <a:cxnSpLocks/>
              <a:stCxn id="55" idx="6"/>
              <a:endCxn id="61" idx="2"/>
            </p:cNvCxnSpPr>
            <p:nvPr/>
          </p:nvCxnSpPr>
          <p:spPr>
            <a:xfrm>
              <a:off x="5312228" y="5643318"/>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82">
              <a:extLst>
                <a:ext uri="{FF2B5EF4-FFF2-40B4-BE49-F238E27FC236}">
                  <a16:creationId xmlns:a16="http://schemas.microsoft.com/office/drawing/2014/main" xmlns="" id="{E18233A8-65A9-4982-8B7A-C93F0116E783}"/>
                </a:ext>
              </a:extLst>
            </p:cNvPr>
            <p:cNvCxnSpPr>
              <a:cxnSpLocks/>
              <a:stCxn id="55" idx="6"/>
              <a:endCxn id="60" idx="2"/>
            </p:cNvCxnSpPr>
            <p:nvPr/>
          </p:nvCxnSpPr>
          <p:spPr>
            <a:xfrm flipV="1">
              <a:off x="5312228" y="4515574"/>
              <a:ext cx="71862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xmlns="" id="{7037F22A-02A0-48B2-BF6F-F95390D6B036}"/>
                </a:ext>
              </a:extLst>
            </p:cNvPr>
            <p:cNvCxnSpPr>
              <a:cxnSpLocks/>
              <a:stCxn id="55" idx="6"/>
              <a:endCxn id="59" idx="2"/>
            </p:cNvCxnSpPr>
            <p:nvPr/>
          </p:nvCxnSpPr>
          <p:spPr>
            <a:xfrm flipV="1">
              <a:off x="5312228" y="3867502"/>
              <a:ext cx="720080"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87" name="図 86">
            <a:extLst>
              <a:ext uri="{FF2B5EF4-FFF2-40B4-BE49-F238E27FC236}">
                <a16:creationId xmlns:a16="http://schemas.microsoft.com/office/drawing/2014/main" xmlns="" id="{B09D2631-07EE-4866-A316-57A6CA8584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5512" y="5415857"/>
            <a:ext cx="757799" cy="680318"/>
          </a:xfrm>
          <a:prstGeom prst="rect">
            <a:avLst/>
          </a:prstGeom>
        </p:spPr>
      </p:pic>
      <p:pic>
        <p:nvPicPr>
          <p:cNvPr id="88" name="図 87">
            <a:extLst>
              <a:ext uri="{FF2B5EF4-FFF2-40B4-BE49-F238E27FC236}">
                <a16:creationId xmlns:a16="http://schemas.microsoft.com/office/drawing/2014/main" xmlns="" id="{5820A4E6-987F-4243-863C-E416537963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8635" y="5430650"/>
            <a:ext cx="757799" cy="680318"/>
          </a:xfrm>
          <a:prstGeom prst="rect">
            <a:avLst/>
          </a:prstGeom>
        </p:spPr>
      </p:pic>
      <p:pic>
        <p:nvPicPr>
          <p:cNvPr id="89" name="図 88">
            <a:extLst>
              <a:ext uri="{FF2B5EF4-FFF2-40B4-BE49-F238E27FC236}">
                <a16:creationId xmlns:a16="http://schemas.microsoft.com/office/drawing/2014/main" xmlns="" id="{D26B64B5-385E-440D-B67E-3EA2513DB7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33504" y="5423618"/>
            <a:ext cx="757799" cy="680318"/>
          </a:xfrm>
          <a:prstGeom prst="rect">
            <a:avLst/>
          </a:prstGeom>
        </p:spPr>
      </p:pic>
      <p:sp>
        <p:nvSpPr>
          <p:cNvPr id="90" name="正方形/長方形 89">
            <a:extLst>
              <a:ext uri="{FF2B5EF4-FFF2-40B4-BE49-F238E27FC236}">
                <a16:creationId xmlns:a16="http://schemas.microsoft.com/office/drawing/2014/main" xmlns="" id="{0A6A4FD6-763F-4AFB-BE65-03F88314DEB3}"/>
              </a:ext>
            </a:extLst>
          </p:cNvPr>
          <p:cNvSpPr/>
          <p:nvPr/>
        </p:nvSpPr>
        <p:spPr>
          <a:xfrm>
            <a:off x="7024022" y="4799572"/>
            <a:ext cx="439647" cy="4945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a:extLst>
              <a:ext uri="{FF2B5EF4-FFF2-40B4-BE49-F238E27FC236}">
                <a16:creationId xmlns:a16="http://schemas.microsoft.com/office/drawing/2014/main" xmlns="" id="{EBB678FA-77CC-4128-9261-2EE33D99450E}"/>
              </a:ext>
            </a:extLst>
          </p:cNvPr>
          <p:cNvCxnSpPr>
            <a:cxnSpLocks/>
          </p:cNvCxnSpPr>
          <p:nvPr/>
        </p:nvCxnSpPr>
        <p:spPr>
          <a:xfrm>
            <a:off x="7120398" y="4936407"/>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xmlns="" id="{27136495-810F-46A5-81B0-5B5F5A6D283A}"/>
              </a:ext>
            </a:extLst>
          </p:cNvPr>
          <p:cNvCxnSpPr>
            <a:cxnSpLocks/>
          </p:cNvCxnSpPr>
          <p:nvPr/>
        </p:nvCxnSpPr>
        <p:spPr>
          <a:xfrm>
            <a:off x="7126149" y="5071555"/>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xmlns="" id="{9A93BDB5-8156-4723-BCC2-29E72B881B53}"/>
              </a:ext>
            </a:extLst>
          </p:cNvPr>
          <p:cNvCxnSpPr>
            <a:cxnSpLocks/>
          </p:cNvCxnSpPr>
          <p:nvPr/>
        </p:nvCxnSpPr>
        <p:spPr>
          <a:xfrm>
            <a:off x="7123274" y="5180823"/>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四角形: 角を丸くする 93">
            <a:extLst>
              <a:ext uri="{FF2B5EF4-FFF2-40B4-BE49-F238E27FC236}">
                <a16:creationId xmlns:a16="http://schemas.microsoft.com/office/drawing/2014/main" xmlns="" id="{66BFEE79-1083-47CB-8F02-EDA357E43B68}"/>
              </a:ext>
            </a:extLst>
          </p:cNvPr>
          <p:cNvSpPr/>
          <p:nvPr/>
        </p:nvSpPr>
        <p:spPr>
          <a:xfrm>
            <a:off x="1648554" y="3614931"/>
            <a:ext cx="1241623" cy="28248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Learning</a:t>
            </a:r>
            <a:endParaRPr kumimoji="1" lang="ja-JP" altLang="en-US" dirty="0"/>
          </a:p>
        </p:txBody>
      </p:sp>
      <p:sp>
        <p:nvSpPr>
          <p:cNvPr id="95" name="四角形: 角を丸くする 94">
            <a:extLst>
              <a:ext uri="{FF2B5EF4-FFF2-40B4-BE49-F238E27FC236}">
                <a16:creationId xmlns:a16="http://schemas.microsoft.com/office/drawing/2014/main" xmlns="" id="{48FAE8C4-0C6A-4AA6-9E21-E5EC6C21B127}"/>
              </a:ext>
            </a:extLst>
          </p:cNvPr>
          <p:cNvSpPr/>
          <p:nvPr/>
        </p:nvSpPr>
        <p:spPr>
          <a:xfrm>
            <a:off x="4402486" y="3647621"/>
            <a:ext cx="1052324" cy="28803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Learning</a:t>
            </a:r>
            <a:endParaRPr kumimoji="1" lang="ja-JP" altLang="en-US" dirty="0"/>
          </a:p>
        </p:txBody>
      </p:sp>
      <p:sp>
        <p:nvSpPr>
          <p:cNvPr id="96" name="四角形: 角を丸くする 95">
            <a:extLst>
              <a:ext uri="{FF2B5EF4-FFF2-40B4-BE49-F238E27FC236}">
                <a16:creationId xmlns:a16="http://schemas.microsoft.com/office/drawing/2014/main" xmlns="" id="{AB6382E0-0CE9-4C7C-A911-2380DC3AEB85}"/>
              </a:ext>
            </a:extLst>
          </p:cNvPr>
          <p:cNvSpPr/>
          <p:nvPr/>
        </p:nvSpPr>
        <p:spPr>
          <a:xfrm>
            <a:off x="6478077" y="5492016"/>
            <a:ext cx="1227336" cy="23135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Learning</a:t>
            </a:r>
            <a:endParaRPr kumimoji="1" lang="ja-JP" altLang="en-US" dirty="0"/>
          </a:p>
        </p:txBody>
      </p:sp>
      <p:sp>
        <p:nvSpPr>
          <p:cNvPr id="97" name="四角形: 角を丸くする 96">
            <a:extLst>
              <a:ext uri="{FF2B5EF4-FFF2-40B4-BE49-F238E27FC236}">
                <a16:creationId xmlns:a16="http://schemas.microsoft.com/office/drawing/2014/main" xmlns="" id="{3A352ACD-810B-4454-BB86-F26C93B8FCE8}"/>
              </a:ext>
            </a:extLst>
          </p:cNvPr>
          <p:cNvSpPr/>
          <p:nvPr/>
        </p:nvSpPr>
        <p:spPr>
          <a:xfrm>
            <a:off x="1624849" y="4006801"/>
            <a:ext cx="1265329" cy="28248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Utilization</a:t>
            </a:r>
            <a:endParaRPr kumimoji="1" lang="ja-JP" altLang="en-US" dirty="0"/>
          </a:p>
        </p:txBody>
      </p:sp>
      <p:sp>
        <p:nvSpPr>
          <p:cNvPr id="98" name="四角形: 角を丸くする 97">
            <a:extLst>
              <a:ext uri="{FF2B5EF4-FFF2-40B4-BE49-F238E27FC236}">
                <a16:creationId xmlns:a16="http://schemas.microsoft.com/office/drawing/2014/main" xmlns="" id="{6C908C8D-2C2F-4EAB-97D2-18852323B383}"/>
              </a:ext>
            </a:extLst>
          </p:cNvPr>
          <p:cNvSpPr/>
          <p:nvPr/>
        </p:nvSpPr>
        <p:spPr>
          <a:xfrm>
            <a:off x="3693014" y="5754200"/>
            <a:ext cx="1265329" cy="28248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Utilization</a:t>
            </a:r>
            <a:endParaRPr kumimoji="1" lang="ja-JP" altLang="en-US" dirty="0"/>
          </a:p>
        </p:txBody>
      </p:sp>
      <p:sp>
        <p:nvSpPr>
          <p:cNvPr id="99" name="四角形: 角を丸くする 98">
            <a:extLst>
              <a:ext uri="{FF2B5EF4-FFF2-40B4-BE49-F238E27FC236}">
                <a16:creationId xmlns:a16="http://schemas.microsoft.com/office/drawing/2014/main" xmlns="" id="{2091E182-B27F-477D-AB3F-BB299516F57B}"/>
              </a:ext>
            </a:extLst>
          </p:cNvPr>
          <p:cNvSpPr/>
          <p:nvPr/>
        </p:nvSpPr>
        <p:spPr>
          <a:xfrm>
            <a:off x="6471873" y="5836684"/>
            <a:ext cx="1265329" cy="28248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Utilization</a:t>
            </a:r>
            <a:endParaRPr kumimoji="1" lang="ja-JP" altLang="en-US" dirty="0"/>
          </a:p>
        </p:txBody>
      </p:sp>
      <p:sp>
        <p:nvSpPr>
          <p:cNvPr id="100" name="テキスト ボックス 99">
            <a:extLst>
              <a:ext uri="{FF2B5EF4-FFF2-40B4-BE49-F238E27FC236}">
                <a16:creationId xmlns:a16="http://schemas.microsoft.com/office/drawing/2014/main" xmlns="" id="{C0DA11F6-6F71-47FC-AC7F-A5A0E06C5945}"/>
              </a:ext>
            </a:extLst>
          </p:cNvPr>
          <p:cNvSpPr txBox="1"/>
          <p:nvPr/>
        </p:nvSpPr>
        <p:spPr>
          <a:xfrm>
            <a:off x="1941569" y="4581927"/>
            <a:ext cx="900439" cy="369332"/>
          </a:xfrm>
          <a:prstGeom prst="rect">
            <a:avLst/>
          </a:prstGeom>
          <a:noFill/>
        </p:spPr>
        <p:txBody>
          <a:bodyPr wrap="none" rtlCol="0">
            <a:spAutoFit/>
          </a:bodyPr>
          <a:lstStyle/>
          <a:p>
            <a:r>
              <a:rPr kumimoji="1" lang="en-US" altLang="ja-JP" dirty="0"/>
              <a:t>request</a:t>
            </a:r>
            <a:endParaRPr kumimoji="1" lang="ja-JP" altLang="en-US" dirty="0"/>
          </a:p>
        </p:txBody>
      </p:sp>
      <p:sp>
        <p:nvSpPr>
          <p:cNvPr id="101" name="テキスト ボックス 100">
            <a:extLst>
              <a:ext uri="{FF2B5EF4-FFF2-40B4-BE49-F238E27FC236}">
                <a16:creationId xmlns:a16="http://schemas.microsoft.com/office/drawing/2014/main" xmlns="" id="{08905080-079D-488E-B0D6-456D3392C18C}"/>
              </a:ext>
            </a:extLst>
          </p:cNvPr>
          <p:cNvSpPr txBox="1"/>
          <p:nvPr/>
        </p:nvSpPr>
        <p:spPr>
          <a:xfrm>
            <a:off x="4967705" y="4589560"/>
            <a:ext cx="900439" cy="369332"/>
          </a:xfrm>
          <a:prstGeom prst="rect">
            <a:avLst/>
          </a:prstGeom>
          <a:noFill/>
        </p:spPr>
        <p:txBody>
          <a:bodyPr wrap="none" rtlCol="0">
            <a:spAutoFit/>
          </a:bodyPr>
          <a:lstStyle/>
          <a:p>
            <a:r>
              <a:rPr kumimoji="1" lang="en-US" altLang="ja-JP" dirty="0"/>
              <a:t>request</a:t>
            </a:r>
            <a:endParaRPr kumimoji="1" lang="ja-JP" altLang="en-US" dirty="0"/>
          </a:p>
        </p:txBody>
      </p:sp>
      <p:sp>
        <p:nvSpPr>
          <p:cNvPr id="102" name="テキスト ボックス 101">
            <a:extLst>
              <a:ext uri="{FF2B5EF4-FFF2-40B4-BE49-F238E27FC236}">
                <a16:creationId xmlns:a16="http://schemas.microsoft.com/office/drawing/2014/main" xmlns="" id="{443BB1DD-8CD8-407F-BE85-24293D225F8C}"/>
              </a:ext>
            </a:extLst>
          </p:cNvPr>
          <p:cNvSpPr txBox="1"/>
          <p:nvPr/>
        </p:nvSpPr>
        <p:spPr>
          <a:xfrm>
            <a:off x="7827115" y="4597597"/>
            <a:ext cx="900439" cy="369332"/>
          </a:xfrm>
          <a:prstGeom prst="rect">
            <a:avLst/>
          </a:prstGeom>
          <a:noFill/>
        </p:spPr>
        <p:txBody>
          <a:bodyPr wrap="none" rtlCol="0">
            <a:spAutoFit/>
          </a:bodyPr>
          <a:lstStyle/>
          <a:p>
            <a:r>
              <a:rPr kumimoji="1" lang="en-US" altLang="ja-JP" dirty="0"/>
              <a:t>request</a:t>
            </a:r>
            <a:endParaRPr kumimoji="1" lang="ja-JP" altLang="en-US" dirty="0"/>
          </a:p>
        </p:txBody>
      </p:sp>
      <p:sp>
        <p:nvSpPr>
          <p:cNvPr id="103" name="テキスト ボックス 102">
            <a:extLst>
              <a:ext uri="{FF2B5EF4-FFF2-40B4-BE49-F238E27FC236}">
                <a16:creationId xmlns:a16="http://schemas.microsoft.com/office/drawing/2014/main" xmlns="" id="{9792A7B3-ACB6-42B0-86CC-EB356BB6557F}"/>
              </a:ext>
            </a:extLst>
          </p:cNvPr>
          <p:cNvSpPr txBox="1"/>
          <p:nvPr/>
        </p:nvSpPr>
        <p:spPr>
          <a:xfrm>
            <a:off x="2098496" y="5995875"/>
            <a:ext cx="591829" cy="369332"/>
          </a:xfrm>
          <a:prstGeom prst="rect">
            <a:avLst/>
          </a:prstGeom>
          <a:noFill/>
        </p:spPr>
        <p:txBody>
          <a:bodyPr wrap="none" rtlCol="0">
            <a:spAutoFit/>
          </a:bodyPr>
          <a:lstStyle/>
          <a:p>
            <a:r>
              <a:rPr lang="en-US" altLang="ja-JP" dirty="0"/>
              <a:t>user</a:t>
            </a:r>
            <a:endParaRPr kumimoji="1" lang="ja-JP" altLang="en-US" dirty="0"/>
          </a:p>
        </p:txBody>
      </p:sp>
      <p:sp>
        <p:nvSpPr>
          <p:cNvPr id="104" name="テキスト ボックス 103">
            <a:extLst>
              <a:ext uri="{FF2B5EF4-FFF2-40B4-BE49-F238E27FC236}">
                <a16:creationId xmlns:a16="http://schemas.microsoft.com/office/drawing/2014/main" xmlns="" id="{0593C85A-E6C5-4834-AB98-4F22AA444266}"/>
              </a:ext>
            </a:extLst>
          </p:cNvPr>
          <p:cNvSpPr txBox="1"/>
          <p:nvPr/>
        </p:nvSpPr>
        <p:spPr>
          <a:xfrm>
            <a:off x="5194396" y="6006610"/>
            <a:ext cx="591829" cy="369332"/>
          </a:xfrm>
          <a:prstGeom prst="rect">
            <a:avLst/>
          </a:prstGeom>
          <a:noFill/>
        </p:spPr>
        <p:txBody>
          <a:bodyPr wrap="none" rtlCol="0">
            <a:spAutoFit/>
          </a:bodyPr>
          <a:lstStyle/>
          <a:p>
            <a:r>
              <a:rPr lang="en-US" altLang="ja-JP" dirty="0"/>
              <a:t>user</a:t>
            </a:r>
            <a:endParaRPr kumimoji="1" lang="ja-JP" altLang="en-US" dirty="0"/>
          </a:p>
        </p:txBody>
      </p:sp>
      <p:sp>
        <p:nvSpPr>
          <p:cNvPr id="105" name="テキスト ボックス 104">
            <a:extLst>
              <a:ext uri="{FF2B5EF4-FFF2-40B4-BE49-F238E27FC236}">
                <a16:creationId xmlns:a16="http://schemas.microsoft.com/office/drawing/2014/main" xmlns="" id="{282BA943-98E8-4969-B654-23B16D6747CF}"/>
              </a:ext>
            </a:extLst>
          </p:cNvPr>
          <p:cNvSpPr txBox="1"/>
          <p:nvPr/>
        </p:nvSpPr>
        <p:spPr>
          <a:xfrm>
            <a:off x="7999474" y="6013063"/>
            <a:ext cx="591829" cy="369332"/>
          </a:xfrm>
          <a:prstGeom prst="rect">
            <a:avLst/>
          </a:prstGeom>
          <a:noFill/>
        </p:spPr>
        <p:txBody>
          <a:bodyPr wrap="none" rtlCol="0">
            <a:spAutoFit/>
          </a:bodyPr>
          <a:lstStyle/>
          <a:p>
            <a:r>
              <a:rPr lang="en-US" altLang="ja-JP" dirty="0"/>
              <a:t>user</a:t>
            </a:r>
            <a:endParaRPr kumimoji="1" lang="ja-JP" altLang="en-US" dirty="0"/>
          </a:p>
        </p:txBody>
      </p:sp>
      <p:sp>
        <p:nvSpPr>
          <p:cNvPr id="114" name="テキスト ボックス 113">
            <a:extLst>
              <a:ext uri="{FF2B5EF4-FFF2-40B4-BE49-F238E27FC236}">
                <a16:creationId xmlns:a16="http://schemas.microsoft.com/office/drawing/2014/main" xmlns="" id="{71011894-9645-4CC1-A06D-7811B990FA88}"/>
              </a:ext>
            </a:extLst>
          </p:cNvPr>
          <p:cNvSpPr txBox="1"/>
          <p:nvPr/>
        </p:nvSpPr>
        <p:spPr>
          <a:xfrm>
            <a:off x="395536" y="2987660"/>
            <a:ext cx="1731564" cy="369332"/>
          </a:xfrm>
          <a:prstGeom prst="rect">
            <a:avLst/>
          </a:prstGeom>
          <a:noFill/>
        </p:spPr>
        <p:txBody>
          <a:bodyPr wrap="none" rtlCol="0">
            <a:spAutoFit/>
          </a:bodyPr>
          <a:lstStyle/>
          <a:p>
            <a:r>
              <a:rPr kumimoji="1" lang="en-US" altLang="ja-JP" b="1" i="1" u="sng" dirty="0"/>
              <a:t>3 Example cases</a:t>
            </a:r>
            <a:endParaRPr kumimoji="1" lang="ja-JP" altLang="en-US" b="1" i="1" u="sng" dirty="0"/>
          </a:p>
        </p:txBody>
      </p:sp>
    </p:spTree>
    <p:extLst>
      <p:ext uri="{BB962C8B-B14F-4D97-AF65-F5344CB8AC3E}">
        <p14:creationId xmlns:p14="http://schemas.microsoft.com/office/powerpoint/2010/main" val="2398661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28DCBFB-A401-4409-9FC2-218717AFBACD}"/>
              </a:ext>
            </a:extLst>
          </p:cNvPr>
          <p:cNvSpPr>
            <a:spLocks noGrp="1"/>
          </p:cNvSpPr>
          <p:nvPr>
            <p:ph type="title"/>
          </p:nvPr>
        </p:nvSpPr>
        <p:spPr/>
        <p:txBody>
          <a:bodyPr>
            <a:normAutofit/>
          </a:bodyPr>
          <a:lstStyle/>
          <a:p>
            <a:pPr algn="l"/>
            <a:r>
              <a:rPr lang="en-US" altLang="ja-JP" sz="2800" dirty="0"/>
              <a:t>II</a:t>
            </a:r>
            <a:r>
              <a:rPr kumimoji="1" lang="en-US" altLang="ja-JP" sz="2800" dirty="0"/>
              <a:t>. Claims in </a:t>
            </a:r>
            <a:r>
              <a:rPr lang="en-US" altLang="ja-JP" sz="2800" dirty="0"/>
              <a:t>Accordance with B</a:t>
            </a:r>
            <a:r>
              <a:rPr kumimoji="1" lang="en-US" altLang="ja-JP" sz="2800" dirty="0"/>
              <a:t>usiness Model</a:t>
            </a:r>
            <a:endParaRPr kumimoji="1" lang="ja-JP" altLang="en-US" sz="2800" dirty="0"/>
          </a:p>
        </p:txBody>
      </p:sp>
      <p:sp>
        <p:nvSpPr>
          <p:cNvPr id="3" name="コンテンツ プレースホルダー 2">
            <a:extLst>
              <a:ext uri="{FF2B5EF4-FFF2-40B4-BE49-F238E27FC236}">
                <a16:creationId xmlns:a16="http://schemas.microsoft.com/office/drawing/2014/main" xmlns="" id="{6ED04777-72DF-413D-9334-286E3187690E}"/>
              </a:ext>
            </a:extLst>
          </p:cNvPr>
          <p:cNvSpPr>
            <a:spLocks noGrp="1"/>
          </p:cNvSpPr>
          <p:nvPr>
            <p:ph sz="quarter" idx="10"/>
          </p:nvPr>
        </p:nvSpPr>
        <p:spPr>
          <a:xfrm>
            <a:off x="467544" y="1196752"/>
            <a:ext cx="8208912" cy="4464496"/>
          </a:xfrm>
        </p:spPr>
        <p:txBody>
          <a:bodyPr>
            <a:normAutofit/>
          </a:bodyPr>
          <a:lstStyle/>
          <a:p>
            <a:r>
              <a:rPr kumimoji="1" lang="en-US" altLang="ja-JP" sz="2400" i="1" dirty="0"/>
              <a:t>Tips for drafting a claim in Japan</a:t>
            </a:r>
          </a:p>
          <a:p>
            <a:pPr lvl="1"/>
            <a:r>
              <a:rPr lang="en-US" altLang="ja-JP" sz="2000" dirty="0"/>
              <a:t>In accordance with a network configuration, an applicant should claim individual elements, respectively.</a:t>
            </a:r>
            <a:endParaRPr lang="ja-JP" altLang="en-US" sz="2000" dirty="0"/>
          </a:p>
        </p:txBody>
      </p:sp>
      <p:sp>
        <p:nvSpPr>
          <p:cNvPr id="4" name="テキスト ボックス 3">
            <a:extLst>
              <a:ext uri="{FF2B5EF4-FFF2-40B4-BE49-F238E27FC236}">
                <a16:creationId xmlns:a16="http://schemas.microsoft.com/office/drawing/2014/main" xmlns="" id="{830B8E32-8687-42D5-9853-04033716D373}"/>
              </a:ext>
            </a:extLst>
          </p:cNvPr>
          <p:cNvSpPr txBox="1"/>
          <p:nvPr/>
        </p:nvSpPr>
        <p:spPr>
          <a:xfrm>
            <a:off x="1024087" y="2841957"/>
            <a:ext cx="3229346" cy="369332"/>
          </a:xfrm>
          <a:prstGeom prst="rect">
            <a:avLst/>
          </a:prstGeom>
          <a:noFill/>
        </p:spPr>
        <p:txBody>
          <a:bodyPr wrap="none" rtlCol="0">
            <a:spAutoFit/>
          </a:bodyPr>
          <a:lstStyle/>
          <a:p>
            <a:r>
              <a:rPr kumimoji="1" lang="en-US" altLang="ja-JP" dirty="0"/>
              <a:t>(</a:t>
            </a:r>
            <a:r>
              <a:rPr kumimoji="1" lang="en-US" altLang="ja-JP" dirty="0" err="1"/>
              <a:t>i</a:t>
            </a:r>
            <a:r>
              <a:rPr kumimoji="1" lang="en-US" altLang="ja-JP" dirty="0"/>
              <a:t>) SaaS (Download Output Data)</a:t>
            </a:r>
            <a:endParaRPr kumimoji="1" lang="ja-JP" altLang="en-US" dirty="0"/>
          </a:p>
        </p:txBody>
      </p:sp>
      <p:pic>
        <p:nvPicPr>
          <p:cNvPr id="8" name="図 7">
            <a:extLst>
              <a:ext uri="{FF2B5EF4-FFF2-40B4-BE49-F238E27FC236}">
                <a16:creationId xmlns:a16="http://schemas.microsoft.com/office/drawing/2014/main" xmlns="" id="{A28BFCA2-4126-431C-B1D3-A8AC2DC97B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9427" y="3603575"/>
            <a:ext cx="551061" cy="720080"/>
          </a:xfrm>
          <a:prstGeom prst="rect">
            <a:avLst/>
          </a:prstGeom>
        </p:spPr>
      </p:pic>
      <p:cxnSp>
        <p:nvCxnSpPr>
          <p:cNvPr id="18" name="直線矢印コネクタ 17">
            <a:extLst>
              <a:ext uri="{FF2B5EF4-FFF2-40B4-BE49-F238E27FC236}">
                <a16:creationId xmlns:a16="http://schemas.microsoft.com/office/drawing/2014/main" xmlns="" id="{D7B2E4CF-EA2C-445E-828E-50C861E2EF47}"/>
              </a:ext>
            </a:extLst>
          </p:cNvPr>
          <p:cNvCxnSpPr>
            <a:cxnSpLocks/>
          </p:cNvCxnSpPr>
          <p:nvPr/>
        </p:nvCxnSpPr>
        <p:spPr>
          <a:xfrm>
            <a:off x="1812462" y="4501399"/>
            <a:ext cx="612905" cy="871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xmlns="" id="{2ABE9D8F-308F-4EF3-BCFF-DF73E6CD7A09}"/>
              </a:ext>
            </a:extLst>
          </p:cNvPr>
          <p:cNvCxnSpPr>
            <a:cxnSpLocks/>
          </p:cNvCxnSpPr>
          <p:nvPr/>
        </p:nvCxnSpPr>
        <p:spPr>
          <a:xfrm flipH="1" flipV="1">
            <a:off x="2107088" y="4270880"/>
            <a:ext cx="636558" cy="9332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xmlns="" id="{D1CE418F-0E66-400C-AC35-12E19F54553D}"/>
              </a:ext>
            </a:extLst>
          </p:cNvPr>
          <p:cNvSpPr/>
          <p:nvPr/>
        </p:nvSpPr>
        <p:spPr>
          <a:xfrm>
            <a:off x="1403648" y="4796453"/>
            <a:ext cx="439647" cy="4945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a:extLst>
              <a:ext uri="{FF2B5EF4-FFF2-40B4-BE49-F238E27FC236}">
                <a16:creationId xmlns:a16="http://schemas.microsoft.com/office/drawing/2014/main" xmlns="" id="{EF2713DA-AECD-4F83-89FE-8DF237F0F03E}"/>
              </a:ext>
            </a:extLst>
          </p:cNvPr>
          <p:cNvCxnSpPr>
            <a:cxnSpLocks/>
          </p:cNvCxnSpPr>
          <p:nvPr/>
        </p:nvCxnSpPr>
        <p:spPr>
          <a:xfrm>
            <a:off x="1500024" y="4933288"/>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xmlns="" id="{60331342-F432-42F3-9743-3E1A18EDEA22}"/>
              </a:ext>
            </a:extLst>
          </p:cNvPr>
          <p:cNvCxnSpPr>
            <a:cxnSpLocks/>
          </p:cNvCxnSpPr>
          <p:nvPr/>
        </p:nvCxnSpPr>
        <p:spPr>
          <a:xfrm>
            <a:off x="1505775" y="5068436"/>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xmlns="" id="{3126EF45-D7A0-4905-88EE-5191C5F399C1}"/>
              </a:ext>
            </a:extLst>
          </p:cNvPr>
          <p:cNvCxnSpPr>
            <a:cxnSpLocks/>
          </p:cNvCxnSpPr>
          <p:nvPr/>
        </p:nvCxnSpPr>
        <p:spPr>
          <a:xfrm>
            <a:off x="1502900" y="5177704"/>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xmlns="" id="{51B9AF10-2121-4C23-9854-CD3E8EA32BE2}"/>
              </a:ext>
            </a:extLst>
          </p:cNvPr>
          <p:cNvSpPr txBox="1"/>
          <p:nvPr/>
        </p:nvSpPr>
        <p:spPr>
          <a:xfrm>
            <a:off x="1141366" y="3234243"/>
            <a:ext cx="769634" cy="369332"/>
          </a:xfrm>
          <a:prstGeom prst="rect">
            <a:avLst/>
          </a:prstGeom>
          <a:noFill/>
        </p:spPr>
        <p:txBody>
          <a:bodyPr wrap="none" rtlCol="0">
            <a:spAutoFit/>
          </a:bodyPr>
          <a:lstStyle/>
          <a:p>
            <a:r>
              <a:rPr kumimoji="1" lang="en-US" altLang="ja-JP" dirty="0"/>
              <a:t>server</a:t>
            </a:r>
            <a:endParaRPr kumimoji="1" lang="ja-JP" altLang="en-US" dirty="0"/>
          </a:p>
        </p:txBody>
      </p:sp>
      <p:pic>
        <p:nvPicPr>
          <p:cNvPr id="87" name="図 86">
            <a:extLst>
              <a:ext uri="{FF2B5EF4-FFF2-40B4-BE49-F238E27FC236}">
                <a16:creationId xmlns:a16="http://schemas.microsoft.com/office/drawing/2014/main" xmlns="" id="{B09D2631-07EE-4866-A316-57A6CA8584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5776" y="5373216"/>
            <a:ext cx="757799" cy="680318"/>
          </a:xfrm>
          <a:prstGeom prst="rect">
            <a:avLst/>
          </a:prstGeom>
        </p:spPr>
      </p:pic>
      <p:sp>
        <p:nvSpPr>
          <p:cNvPr id="94" name="四角形: 角を丸くする 93">
            <a:extLst>
              <a:ext uri="{FF2B5EF4-FFF2-40B4-BE49-F238E27FC236}">
                <a16:creationId xmlns:a16="http://schemas.microsoft.com/office/drawing/2014/main" xmlns="" id="{66BFEE79-1083-47CB-8F02-EDA357E43B68}"/>
              </a:ext>
            </a:extLst>
          </p:cNvPr>
          <p:cNvSpPr/>
          <p:nvPr/>
        </p:nvSpPr>
        <p:spPr>
          <a:xfrm>
            <a:off x="2188818" y="3572290"/>
            <a:ext cx="1241623" cy="28248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Learning</a:t>
            </a:r>
            <a:endParaRPr kumimoji="1" lang="ja-JP" altLang="en-US" dirty="0"/>
          </a:p>
        </p:txBody>
      </p:sp>
      <p:sp>
        <p:nvSpPr>
          <p:cNvPr id="97" name="四角形: 角を丸くする 96">
            <a:extLst>
              <a:ext uri="{FF2B5EF4-FFF2-40B4-BE49-F238E27FC236}">
                <a16:creationId xmlns:a16="http://schemas.microsoft.com/office/drawing/2014/main" xmlns="" id="{3A352ACD-810B-4454-BB86-F26C93B8FCE8}"/>
              </a:ext>
            </a:extLst>
          </p:cNvPr>
          <p:cNvSpPr/>
          <p:nvPr/>
        </p:nvSpPr>
        <p:spPr>
          <a:xfrm>
            <a:off x="2165113" y="3964160"/>
            <a:ext cx="1265329" cy="28248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Utilization</a:t>
            </a:r>
            <a:endParaRPr kumimoji="1" lang="ja-JP" altLang="en-US" dirty="0"/>
          </a:p>
        </p:txBody>
      </p:sp>
      <p:sp>
        <p:nvSpPr>
          <p:cNvPr id="100" name="テキスト ボックス 99">
            <a:extLst>
              <a:ext uri="{FF2B5EF4-FFF2-40B4-BE49-F238E27FC236}">
                <a16:creationId xmlns:a16="http://schemas.microsoft.com/office/drawing/2014/main" xmlns="" id="{C0DA11F6-6F71-47FC-AC7F-A5A0E06C5945}"/>
              </a:ext>
            </a:extLst>
          </p:cNvPr>
          <p:cNvSpPr txBox="1"/>
          <p:nvPr/>
        </p:nvSpPr>
        <p:spPr>
          <a:xfrm>
            <a:off x="2600547" y="4476291"/>
            <a:ext cx="1113318" cy="523220"/>
          </a:xfrm>
          <a:prstGeom prst="rect">
            <a:avLst/>
          </a:prstGeom>
          <a:noFill/>
        </p:spPr>
        <p:txBody>
          <a:bodyPr wrap="none" rtlCol="0">
            <a:spAutoFit/>
          </a:bodyPr>
          <a:lstStyle/>
          <a:p>
            <a:r>
              <a:rPr lang="en-US" altLang="ja-JP" sz="1400" dirty="0"/>
              <a:t>training data</a:t>
            </a:r>
          </a:p>
          <a:p>
            <a:r>
              <a:rPr lang="en-US" altLang="ja-JP" sz="1400" dirty="0"/>
              <a:t>i</a:t>
            </a:r>
            <a:r>
              <a:rPr kumimoji="1" lang="en-US" altLang="ja-JP" sz="1400" dirty="0"/>
              <a:t>nput data</a:t>
            </a:r>
          </a:p>
        </p:txBody>
      </p:sp>
      <p:sp>
        <p:nvSpPr>
          <p:cNvPr id="103" name="テキスト ボックス 102">
            <a:extLst>
              <a:ext uri="{FF2B5EF4-FFF2-40B4-BE49-F238E27FC236}">
                <a16:creationId xmlns:a16="http://schemas.microsoft.com/office/drawing/2014/main" xmlns="" id="{9792A7B3-ACB6-42B0-86CC-EB356BB6557F}"/>
              </a:ext>
            </a:extLst>
          </p:cNvPr>
          <p:cNvSpPr txBox="1"/>
          <p:nvPr/>
        </p:nvSpPr>
        <p:spPr>
          <a:xfrm>
            <a:off x="2638760" y="5953234"/>
            <a:ext cx="591829" cy="369332"/>
          </a:xfrm>
          <a:prstGeom prst="rect">
            <a:avLst/>
          </a:prstGeom>
          <a:noFill/>
        </p:spPr>
        <p:txBody>
          <a:bodyPr wrap="none" rtlCol="0">
            <a:spAutoFit/>
          </a:bodyPr>
          <a:lstStyle/>
          <a:p>
            <a:r>
              <a:rPr lang="en-US" altLang="ja-JP" dirty="0"/>
              <a:t>user</a:t>
            </a:r>
            <a:endParaRPr kumimoji="1" lang="ja-JP" altLang="en-US" dirty="0"/>
          </a:p>
        </p:txBody>
      </p:sp>
      <p:sp>
        <p:nvSpPr>
          <p:cNvPr id="107" name="楕円 106">
            <a:extLst>
              <a:ext uri="{FF2B5EF4-FFF2-40B4-BE49-F238E27FC236}">
                <a16:creationId xmlns:a16="http://schemas.microsoft.com/office/drawing/2014/main" xmlns="" id="{189D3974-DC75-43C3-B699-F5B91CCFF261}"/>
              </a:ext>
            </a:extLst>
          </p:cNvPr>
          <p:cNvSpPr/>
          <p:nvPr/>
        </p:nvSpPr>
        <p:spPr>
          <a:xfrm>
            <a:off x="2070165" y="3319614"/>
            <a:ext cx="316676" cy="3166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C</a:t>
            </a:r>
            <a:endParaRPr kumimoji="1" lang="ja-JP" altLang="en-US" dirty="0">
              <a:solidFill>
                <a:schemeClr val="tx1"/>
              </a:solidFill>
            </a:endParaRPr>
          </a:p>
        </p:txBody>
      </p:sp>
      <p:sp>
        <p:nvSpPr>
          <p:cNvPr id="108" name="楕円 107">
            <a:extLst>
              <a:ext uri="{FF2B5EF4-FFF2-40B4-BE49-F238E27FC236}">
                <a16:creationId xmlns:a16="http://schemas.microsoft.com/office/drawing/2014/main" xmlns="" id="{8CFFC58A-412E-4E14-8EA6-7B183E9E70AB}"/>
              </a:ext>
            </a:extLst>
          </p:cNvPr>
          <p:cNvSpPr/>
          <p:nvPr/>
        </p:nvSpPr>
        <p:spPr>
          <a:xfrm>
            <a:off x="2015591" y="3834094"/>
            <a:ext cx="316676" cy="3166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C</a:t>
            </a:r>
            <a:endParaRPr kumimoji="1" lang="ja-JP" altLang="en-US" dirty="0">
              <a:solidFill>
                <a:schemeClr val="tx1"/>
              </a:solidFill>
            </a:endParaRPr>
          </a:p>
        </p:txBody>
      </p:sp>
      <p:sp>
        <p:nvSpPr>
          <p:cNvPr id="114" name="テキスト ボックス 113">
            <a:extLst>
              <a:ext uri="{FF2B5EF4-FFF2-40B4-BE49-F238E27FC236}">
                <a16:creationId xmlns:a16="http://schemas.microsoft.com/office/drawing/2014/main" xmlns="" id="{71011894-9645-4CC1-A06D-7811B990FA88}"/>
              </a:ext>
            </a:extLst>
          </p:cNvPr>
          <p:cNvSpPr txBox="1"/>
          <p:nvPr/>
        </p:nvSpPr>
        <p:spPr>
          <a:xfrm>
            <a:off x="745405" y="2486832"/>
            <a:ext cx="1814920" cy="369332"/>
          </a:xfrm>
          <a:prstGeom prst="rect">
            <a:avLst/>
          </a:prstGeom>
          <a:noFill/>
        </p:spPr>
        <p:txBody>
          <a:bodyPr wrap="none" rtlCol="0">
            <a:spAutoFit/>
          </a:bodyPr>
          <a:lstStyle/>
          <a:p>
            <a:r>
              <a:rPr kumimoji="1" lang="en-US" altLang="ja-JP" b="1" i="1" u="sng" dirty="0"/>
              <a:t>Example cases (</a:t>
            </a:r>
            <a:r>
              <a:rPr kumimoji="1" lang="en-US" altLang="ja-JP" b="1" i="1" u="sng" dirty="0" err="1"/>
              <a:t>i</a:t>
            </a:r>
            <a:r>
              <a:rPr kumimoji="1" lang="en-US" altLang="ja-JP" b="1" i="1" u="sng" dirty="0"/>
              <a:t>)</a:t>
            </a:r>
            <a:endParaRPr kumimoji="1" lang="ja-JP" altLang="en-US" b="1" i="1" u="sng" dirty="0"/>
          </a:p>
        </p:txBody>
      </p:sp>
      <p:sp>
        <p:nvSpPr>
          <p:cNvPr id="7" name="テキスト ボックス 6">
            <a:extLst>
              <a:ext uri="{FF2B5EF4-FFF2-40B4-BE49-F238E27FC236}">
                <a16:creationId xmlns:a16="http://schemas.microsoft.com/office/drawing/2014/main" xmlns="" id="{6F3B82EF-9142-4CBF-A6CF-8C2D5F1B80EB}"/>
              </a:ext>
            </a:extLst>
          </p:cNvPr>
          <p:cNvSpPr txBox="1"/>
          <p:nvPr/>
        </p:nvSpPr>
        <p:spPr>
          <a:xfrm>
            <a:off x="4446665" y="3068960"/>
            <a:ext cx="4340547" cy="1200329"/>
          </a:xfrm>
          <a:prstGeom prst="rect">
            <a:avLst/>
          </a:prstGeom>
          <a:solidFill>
            <a:schemeClr val="accent6">
              <a:lumMod val="20000"/>
              <a:lumOff val="80000"/>
            </a:schemeClr>
          </a:solidFill>
        </p:spPr>
        <p:txBody>
          <a:bodyPr wrap="none" rtlCol="0">
            <a:spAutoFit/>
          </a:bodyPr>
          <a:lstStyle/>
          <a:p>
            <a:r>
              <a:rPr lang="en-US" altLang="ja-JP" dirty="0"/>
              <a:t>- Machine learning is conducted in a server.</a:t>
            </a:r>
          </a:p>
          <a:p>
            <a:r>
              <a:rPr kumimoji="1" lang="en-US" altLang="ja-JP" dirty="0"/>
              <a:t>- Utilization of a trained model is conducted </a:t>
            </a:r>
          </a:p>
          <a:p>
            <a:r>
              <a:rPr kumimoji="1" lang="en-US" altLang="ja-JP" dirty="0"/>
              <a:t>in a server</a:t>
            </a:r>
          </a:p>
          <a:p>
            <a:r>
              <a:rPr lang="en-US" altLang="ja-JP" dirty="0"/>
              <a:t>- Only an output is sent to a user’s computer</a:t>
            </a:r>
            <a:endParaRPr kumimoji="1" lang="ja-JP" altLang="en-US" dirty="0"/>
          </a:p>
        </p:txBody>
      </p:sp>
      <p:sp>
        <p:nvSpPr>
          <p:cNvPr id="106" name="テキスト ボックス 105">
            <a:extLst>
              <a:ext uri="{FF2B5EF4-FFF2-40B4-BE49-F238E27FC236}">
                <a16:creationId xmlns:a16="http://schemas.microsoft.com/office/drawing/2014/main" xmlns="" id="{93D6A904-E10F-444C-86E4-F8469F09323B}"/>
              </a:ext>
            </a:extLst>
          </p:cNvPr>
          <p:cNvSpPr txBox="1"/>
          <p:nvPr/>
        </p:nvSpPr>
        <p:spPr>
          <a:xfrm>
            <a:off x="4446664" y="4401354"/>
            <a:ext cx="4340547" cy="1754326"/>
          </a:xfrm>
          <a:prstGeom prst="rect">
            <a:avLst/>
          </a:prstGeom>
          <a:solidFill>
            <a:schemeClr val="accent3">
              <a:lumMod val="20000"/>
              <a:lumOff val="80000"/>
            </a:schemeClr>
          </a:solidFill>
        </p:spPr>
        <p:txBody>
          <a:bodyPr wrap="square" rtlCol="0">
            <a:spAutoFit/>
          </a:bodyPr>
          <a:lstStyle/>
          <a:p>
            <a:r>
              <a:rPr lang="en-US" altLang="ja-JP" dirty="0"/>
              <a:t>An applicant should claim, at least:</a:t>
            </a:r>
          </a:p>
          <a:p>
            <a:r>
              <a:rPr lang="en-US" altLang="ja-JP" dirty="0"/>
              <a:t>- a learning system/ utilization system of a trained model</a:t>
            </a:r>
          </a:p>
          <a:p>
            <a:r>
              <a:rPr lang="en-US" altLang="ja-JP" dirty="0"/>
              <a:t>- a learning apparatus/ method</a:t>
            </a:r>
          </a:p>
          <a:p>
            <a:r>
              <a:rPr lang="en-US" altLang="ja-JP" dirty="0"/>
              <a:t>- a utilization apparatus/ method of a trained model</a:t>
            </a:r>
          </a:p>
        </p:txBody>
      </p:sp>
      <p:sp>
        <p:nvSpPr>
          <p:cNvPr id="23" name="テキスト ボックス 22">
            <a:extLst>
              <a:ext uri="{FF2B5EF4-FFF2-40B4-BE49-F238E27FC236}">
                <a16:creationId xmlns:a16="http://schemas.microsoft.com/office/drawing/2014/main" xmlns="" id="{159CC1C4-214D-4E2A-A3F2-4EC6E658F8A8}"/>
              </a:ext>
            </a:extLst>
          </p:cNvPr>
          <p:cNvSpPr txBox="1"/>
          <p:nvPr/>
        </p:nvSpPr>
        <p:spPr>
          <a:xfrm>
            <a:off x="934687" y="5300853"/>
            <a:ext cx="1293816" cy="369332"/>
          </a:xfrm>
          <a:prstGeom prst="rect">
            <a:avLst/>
          </a:prstGeom>
          <a:noFill/>
        </p:spPr>
        <p:txBody>
          <a:bodyPr wrap="none" rtlCol="0">
            <a:spAutoFit/>
          </a:bodyPr>
          <a:lstStyle/>
          <a:p>
            <a:r>
              <a:rPr kumimoji="1" lang="en-US" altLang="ja-JP" dirty="0"/>
              <a:t>output data</a:t>
            </a:r>
          </a:p>
        </p:txBody>
      </p:sp>
      <p:sp>
        <p:nvSpPr>
          <p:cNvPr id="5" name="テキスト ボックス 4">
            <a:extLst>
              <a:ext uri="{FF2B5EF4-FFF2-40B4-BE49-F238E27FC236}">
                <a16:creationId xmlns:a16="http://schemas.microsoft.com/office/drawing/2014/main" xmlns="" id="{8F75164A-DDB6-48F6-A70D-7D30011CC628}"/>
              </a:ext>
            </a:extLst>
          </p:cNvPr>
          <p:cNvSpPr txBox="1"/>
          <p:nvPr/>
        </p:nvSpPr>
        <p:spPr>
          <a:xfrm>
            <a:off x="656743" y="6513657"/>
            <a:ext cx="4233210" cy="369332"/>
          </a:xfrm>
          <a:prstGeom prst="rect">
            <a:avLst/>
          </a:prstGeom>
          <a:noFill/>
        </p:spPr>
        <p:txBody>
          <a:bodyPr wrap="none" rtlCol="0">
            <a:spAutoFit/>
          </a:bodyPr>
          <a:lstStyle/>
          <a:p>
            <a:r>
              <a:rPr lang="en-US" altLang="ja-JP" dirty="0"/>
              <a:t>© indicates a subject matter to be claimed.</a:t>
            </a:r>
            <a:endParaRPr kumimoji="1" lang="ja-JP" altLang="en-US" dirty="0"/>
          </a:p>
        </p:txBody>
      </p:sp>
    </p:spTree>
    <p:extLst>
      <p:ext uri="{BB962C8B-B14F-4D97-AF65-F5344CB8AC3E}">
        <p14:creationId xmlns:p14="http://schemas.microsoft.com/office/powerpoint/2010/main" val="2573614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28DCBFB-A401-4409-9FC2-218717AFBACD}"/>
              </a:ext>
            </a:extLst>
          </p:cNvPr>
          <p:cNvSpPr>
            <a:spLocks noGrp="1"/>
          </p:cNvSpPr>
          <p:nvPr>
            <p:ph type="title"/>
          </p:nvPr>
        </p:nvSpPr>
        <p:spPr/>
        <p:txBody>
          <a:bodyPr>
            <a:normAutofit/>
          </a:bodyPr>
          <a:lstStyle/>
          <a:p>
            <a:pPr algn="l"/>
            <a:r>
              <a:rPr lang="en-US" altLang="ja-JP" sz="2800" dirty="0"/>
              <a:t>II</a:t>
            </a:r>
            <a:r>
              <a:rPr kumimoji="1" lang="en-US" altLang="ja-JP" sz="2800" dirty="0"/>
              <a:t>. Claims in </a:t>
            </a:r>
            <a:r>
              <a:rPr lang="en-US" altLang="ja-JP" sz="2800" dirty="0"/>
              <a:t>Accordance with B</a:t>
            </a:r>
            <a:r>
              <a:rPr kumimoji="1" lang="en-US" altLang="ja-JP" sz="2800" dirty="0"/>
              <a:t>usiness Model</a:t>
            </a:r>
            <a:endParaRPr kumimoji="1" lang="ja-JP" altLang="en-US" sz="2800" dirty="0"/>
          </a:p>
        </p:txBody>
      </p:sp>
      <p:sp>
        <p:nvSpPr>
          <p:cNvPr id="3" name="コンテンツ プレースホルダー 2">
            <a:extLst>
              <a:ext uri="{FF2B5EF4-FFF2-40B4-BE49-F238E27FC236}">
                <a16:creationId xmlns:a16="http://schemas.microsoft.com/office/drawing/2014/main" xmlns="" id="{6ED04777-72DF-413D-9334-286E3187690E}"/>
              </a:ext>
            </a:extLst>
          </p:cNvPr>
          <p:cNvSpPr>
            <a:spLocks noGrp="1"/>
          </p:cNvSpPr>
          <p:nvPr>
            <p:ph sz="quarter" idx="10"/>
          </p:nvPr>
        </p:nvSpPr>
        <p:spPr>
          <a:xfrm>
            <a:off x="467544" y="1196752"/>
            <a:ext cx="8208912" cy="4464496"/>
          </a:xfrm>
        </p:spPr>
        <p:txBody>
          <a:bodyPr>
            <a:normAutofit/>
          </a:bodyPr>
          <a:lstStyle/>
          <a:p>
            <a:r>
              <a:rPr kumimoji="1" lang="en-US" altLang="ja-JP" sz="2400" i="1" dirty="0"/>
              <a:t>Tips for drafting a claim in Japan</a:t>
            </a:r>
          </a:p>
          <a:p>
            <a:pPr lvl="1"/>
            <a:r>
              <a:rPr lang="en-US" altLang="ja-JP" sz="2000" dirty="0"/>
              <a:t>In accordance with a network configuration, an applicant should claim individual elements, respectively.</a:t>
            </a:r>
            <a:endParaRPr lang="ja-JP" altLang="en-US" sz="2000" dirty="0"/>
          </a:p>
        </p:txBody>
      </p:sp>
      <p:sp>
        <p:nvSpPr>
          <p:cNvPr id="5" name="テキスト ボックス 4">
            <a:extLst>
              <a:ext uri="{FF2B5EF4-FFF2-40B4-BE49-F238E27FC236}">
                <a16:creationId xmlns:a16="http://schemas.microsoft.com/office/drawing/2014/main" xmlns="" id="{7C046A70-2C28-4010-9E99-1BAD1EE7AD3F}"/>
              </a:ext>
            </a:extLst>
          </p:cNvPr>
          <p:cNvSpPr txBox="1"/>
          <p:nvPr/>
        </p:nvSpPr>
        <p:spPr>
          <a:xfrm>
            <a:off x="827584" y="2914749"/>
            <a:ext cx="3569503" cy="369332"/>
          </a:xfrm>
          <a:prstGeom prst="rect">
            <a:avLst/>
          </a:prstGeom>
          <a:noFill/>
        </p:spPr>
        <p:txBody>
          <a:bodyPr wrap="none" rtlCol="0">
            <a:spAutoFit/>
          </a:bodyPr>
          <a:lstStyle/>
          <a:p>
            <a:r>
              <a:rPr kumimoji="1" lang="en-US" altLang="ja-JP" dirty="0"/>
              <a:t>(ii) SaaS (Download </a:t>
            </a:r>
            <a:r>
              <a:rPr lang="en-US" altLang="ja-JP" dirty="0"/>
              <a:t>Trained</a:t>
            </a:r>
            <a:r>
              <a:rPr kumimoji="1" lang="en-US" altLang="ja-JP" dirty="0"/>
              <a:t> Models)</a:t>
            </a:r>
            <a:endParaRPr kumimoji="1" lang="ja-JP" altLang="en-US" dirty="0"/>
          </a:p>
        </p:txBody>
      </p:sp>
      <p:pic>
        <p:nvPicPr>
          <p:cNvPr id="10" name="図 9">
            <a:extLst>
              <a:ext uri="{FF2B5EF4-FFF2-40B4-BE49-F238E27FC236}">
                <a16:creationId xmlns:a16="http://schemas.microsoft.com/office/drawing/2014/main" xmlns="" id="{DB774C29-6EE7-463C-8C99-C90DBD0EB9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5618" y="3653182"/>
            <a:ext cx="551061" cy="720080"/>
          </a:xfrm>
          <a:prstGeom prst="rect">
            <a:avLst/>
          </a:prstGeom>
        </p:spPr>
      </p:pic>
      <p:cxnSp>
        <p:nvCxnSpPr>
          <p:cNvPr id="24" name="直線矢印コネクタ 23">
            <a:extLst>
              <a:ext uri="{FF2B5EF4-FFF2-40B4-BE49-F238E27FC236}">
                <a16:creationId xmlns:a16="http://schemas.microsoft.com/office/drawing/2014/main" xmlns="" id="{1A2B5514-CFBC-4418-8B8F-AA7AD6EFEBB8}"/>
              </a:ext>
            </a:extLst>
          </p:cNvPr>
          <p:cNvCxnSpPr>
            <a:cxnSpLocks/>
          </p:cNvCxnSpPr>
          <p:nvPr/>
        </p:nvCxnSpPr>
        <p:spPr>
          <a:xfrm>
            <a:off x="2288631" y="4557224"/>
            <a:ext cx="612905" cy="871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xmlns="" id="{B539254A-31C3-4634-88EC-8015BD65FAED}"/>
              </a:ext>
            </a:extLst>
          </p:cNvPr>
          <p:cNvCxnSpPr>
            <a:cxnSpLocks/>
          </p:cNvCxnSpPr>
          <p:nvPr/>
        </p:nvCxnSpPr>
        <p:spPr>
          <a:xfrm flipH="1" flipV="1">
            <a:off x="2583257" y="4326705"/>
            <a:ext cx="636558" cy="9332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xmlns="" id="{4D09B278-CEA6-4194-BD0A-6E845927B1CF}"/>
              </a:ext>
            </a:extLst>
          </p:cNvPr>
          <p:cNvSpPr txBox="1"/>
          <p:nvPr/>
        </p:nvSpPr>
        <p:spPr>
          <a:xfrm>
            <a:off x="1496331" y="3283850"/>
            <a:ext cx="769634" cy="369332"/>
          </a:xfrm>
          <a:prstGeom prst="rect">
            <a:avLst/>
          </a:prstGeom>
          <a:noFill/>
        </p:spPr>
        <p:txBody>
          <a:bodyPr wrap="none" rtlCol="0">
            <a:spAutoFit/>
          </a:bodyPr>
          <a:lstStyle/>
          <a:p>
            <a:r>
              <a:rPr kumimoji="1" lang="en-US" altLang="ja-JP" dirty="0"/>
              <a:t>server</a:t>
            </a:r>
            <a:endParaRPr kumimoji="1" lang="ja-JP" altLang="en-US" dirty="0"/>
          </a:p>
        </p:txBody>
      </p:sp>
      <p:grpSp>
        <p:nvGrpSpPr>
          <p:cNvPr id="49" name="グループ化 48">
            <a:extLst>
              <a:ext uri="{FF2B5EF4-FFF2-40B4-BE49-F238E27FC236}">
                <a16:creationId xmlns:a16="http://schemas.microsoft.com/office/drawing/2014/main" xmlns="" id="{634B1456-C9D6-48E6-B37F-038013DF07D3}"/>
              </a:ext>
            </a:extLst>
          </p:cNvPr>
          <p:cNvGrpSpPr/>
          <p:nvPr/>
        </p:nvGrpSpPr>
        <p:grpSpPr>
          <a:xfrm rot="5400000">
            <a:off x="1860909" y="4872802"/>
            <a:ext cx="871818" cy="495917"/>
            <a:chOff x="2434228" y="3723486"/>
            <a:chExt cx="3928935" cy="2063848"/>
          </a:xfrm>
        </p:grpSpPr>
        <p:sp>
          <p:nvSpPr>
            <p:cNvPr id="50" name="楕円 49">
              <a:extLst>
                <a:ext uri="{FF2B5EF4-FFF2-40B4-BE49-F238E27FC236}">
                  <a16:creationId xmlns:a16="http://schemas.microsoft.com/office/drawing/2014/main" xmlns="" id="{608DFBC9-60B8-4A62-8C73-73AA9EC12724}"/>
                </a:ext>
              </a:extLst>
            </p:cNvPr>
            <p:cNvSpPr/>
            <p:nvPr/>
          </p:nvSpPr>
          <p:spPr>
            <a:xfrm>
              <a:off x="3531608"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楕円 50">
              <a:extLst>
                <a:ext uri="{FF2B5EF4-FFF2-40B4-BE49-F238E27FC236}">
                  <a16:creationId xmlns:a16="http://schemas.microsoft.com/office/drawing/2014/main" xmlns="" id="{39C045DC-A90E-48B2-861F-9F7310C86E04}"/>
                </a:ext>
              </a:extLst>
            </p:cNvPr>
            <p:cNvSpPr/>
            <p:nvPr/>
          </p:nvSpPr>
          <p:spPr>
            <a:xfrm>
              <a:off x="3530154"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楕円 51">
              <a:extLst>
                <a:ext uri="{FF2B5EF4-FFF2-40B4-BE49-F238E27FC236}">
                  <a16:creationId xmlns:a16="http://schemas.microsoft.com/office/drawing/2014/main" xmlns="" id="{0903493A-34F4-4F9E-AD63-F366159583CC}"/>
                </a:ext>
              </a:extLst>
            </p:cNvPr>
            <p:cNvSpPr/>
            <p:nvPr/>
          </p:nvSpPr>
          <p:spPr>
            <a:xfrm>
              <a:off x="3530154"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楕円 52">
              <a:extLst>
                <a:ext uri="{FF2B5EF4-FFF2-40B4-BE49-F238E27FC236}">
                  <a16:creationId xmlns:a16="http://schemas.microsoft.com/office/drawing/2014/main" xmlns="" id="{E6B28007-4AA8-409B-98BC-9337D7DD4301}"/>
                </a:ext>
              </a:extLst>
            </p:cNvPr>
            <p:cNvSpPr/>
            <p:nvPr/>
          </p:nvSpPr>
          <p:spPr>
            <a:xfrm>
              <a:off x="5025650"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楕円 53">
              <a:extLst>
                <a:ext uri="{FF2B5EF4-FFF2-40B4-BE49-F238E27FC236}">
                  <a16:creationId xmlns:a16="http://schemas.microsoft.com/office/drawing/2014/main" xmlns="" id="{E70F3D90-4243-4DC4-A8E8-D735BB2B6A45}"/>
                </a:ext>
              </a:extLst>
            </p:cNvPr>
            <p:cNvSpPr/>
            <p:nvPr/>
          </p:nvSpPr>
          <p:spPr>
            <a:xfrm>
              <a:off x="5024196"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楕円 54">
              <a:extLst>
                <a:ext uri="{FF2B5EF4-FFF2-40B4-BE49-F238E27FC236}">
                  <a16:creationId xmlns:a16="http://schemas.microsoft.com/office/drawing/2014/main" xmlns="" id="{3E1BEA9E-9B8F-43E0-8B90-2527637778E3}"/>
                </a:ext>
              </a:extLst>
            </p:cNvPr>
            <p:cNvSpPr/>
            <p:nvPr/>
          </p:nvSpPr>
          <p:spPr>
            <a:xfrm>
              <a:off x="5024196"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a:extLst>
                <a:ext uri="{FF2B5EF4-FFF2-40B4-BE49-F238E27FC236}">
                  <a16:creationId xmlns:a16="http://schemas.microsoft.com/office/drawing/2014/main" xmlns="" id="{D13C8147-D086-4FCC-BB3B-D323D7265E5E}"/>
                </a:ext>
              </a:extLst>
            </p:cNvPr>
            <p:cNvSpPr/>
            <p:nvPr/>
          </p:nvSpPr>
          <p:spPr>
            <a:xfrm>
              <a:off x="2505370"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a:extLst>
                <a:ext uri="{FF2B5EF4-FFF2-40B4-BE49-F238E27FC236}">
                  <a16:creationId xmlns:a16="http://schemas.microsoft.com/office/drawing/2014/main" xmlns="" id="{0A91BB9E-55A4-47A2-BCA9-F1E09E784981}"/>
                </a:ext>
              </a:extLst>
            </p:cNvPr>
            <p:cNvSpPr/>
            <p:nvPr/>
          </p:nvSpPr>
          <p:spPr>
            <a:xfrm>
              <a:off x="2503916"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a:extLst>
                <a:ext uri="{FF2B5EF4-FFF2-40B4-BE49-F238E27FC236}">
                  <a16:creationId xmlns:a16="http://schemas.microsoft.com/office/drawing/2014/main" xmlns="" id="{AB128CA8-C704-4604-8C18-03DC39EADEDF}"/>
                </a:ext>
              </a:extLst>
            </p:cNvPr>
            <p:cNvSpPr/>
            <p:nvPr/>
          </p:nvSpPr>
          <p:spPr>
            <a:xfrm>
              <a:off x="2503916"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xmlns="" id="{FA947464-E15D-44D2-8814-7FCB13552B76}"/>
                </a:ext>
              </a:extLst>
            </p:cNvPr>
            <p:cNvSpPr/>
            <p:nvPr/>
          </p:nvSpPr>
          <p:spPr>
            <a:xfrm>
              <a:off x="6032308"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a:extLst>
                <a:ext uri="{FF2B5EF4-FFF2-40B4-BE49-F238E27FC236}">
                  <a16:creationId xmlns:a16="http://schemas.microsoft.com/office/drawing/2014/main" xmlns="" id="{A408F69D-A285-40B6-9087-BF5AC3EF0279}"/>
                </a:ext>
              </a:extLst>
            </p:cNvPr>
            <p:cNvSpPr/>
            <p:nvPr/>
          </p:nvSpPr>
          <p:spPr>
            <a:xfrm>
              <a:off x="6030854"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a:extLst>
                <a:ext uri="{FF2B5EF4-FFF2-40B4-BE49-F238E27FC236}">
                  <a16:creationId xmlns:a16="http://schemas.microsoft.com/office/drawing/2014/main" xmlns="" id="{031B532D-B4C1-4EC0-AB00-E5DC21E2300E}"/>
                </a:ext>
              </a:extLst>
            </p:cNvPr>
            <p:cNvSpPr/>
            <p:nvPr/>
          </p:nvSpPr>
          <p:spPr>
            <a:xfrm>
              <a:off x="6030854"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xmlns="" id="{50F10636-D3D9-4801-BBDD-7F90ABC78A9E}"/>
                </a:ext>
              </a:extLst>
            </p:cNvPr>
            <p:cNvSpPr txBox="1"/>
            <p:nvPr/>
          </p:nvSpPr>
          <p:spPr>
            <a:xfrm>
              <a:off x="4085367" y="4201199"/>
              <a:ext cx="806501" cy="434022"/>
            </a:xfrm>
            <a:prstGeom prst="rect">
              <a:avLst/>
            </a:prstGeom>
            <a:noFill/>
          </p:spPr>
          <p:txBody>
            <a:bodyPr wrap="square" rtlCol="0">
              <a:spAutoFit/>
            </a:bodyPr>
            <a:lstStyle/>
            <a:p>
              <a:r>
                <a:rPr lang="ja-JP" altLang="en-US" sz="500" dirty="0"/>
                <a:t>・・・</a:t>
              </a:r>
              <a:endParaRPr kumimoji="1" lang="ja-JP" altLang="en-US" sz="500" dirty="0"/>
            </a:p>
          </p:txBody>
        </p:sp>
        <p:sp>
          <p:nvSpPr>
            <p:cNvPr id="63" name="テキスト ボックス 62">
              <a:extLst>
                <a:ext uri="{FF2B5EF4-FFF2-40B4-BE49-F238E27FC236}">
                  <a16:creationId xmlns:a16="http://schemas.microsoft.com/office/drawing/2014/main" xmlns="" id="{018C2A49-0C0E-4E85-BC8E-019449E630F7}"/>
                </a:ext>
              </a:extLst>
            </p:cNvPr>
            <p:cNvSpPr txBox="1"/>
            <p:nvPr/>
          </p:nvSpPr>
          <p:spPr>
            <a:xfrm rot="5400000">
              <a:off x="3320079" y="4863140"/>
              <a:ext cx="720079" cy="427402"/>
            </a:xfrm>
            <a:prstGeom prst="rect">
              <a:avLst/>
            </a:prstGeom>
            <a:noFill/>
          </p:spPr>
          <p:txBody>
            <a:bodyPr wrap="none" rtlCol="0">
              <a:spAutoFit/>
            </a:bodyPr>
            <a:lstStyle/>
            <a:p>
              <a:r>
                <a:rPr lang="ja-JP" altLang="en-US" sz="500" dirty="0"/>
                <a:t>・・・</a:t>
              </a:r>
              <a:endParaRPr kumimoji="1" lang="ja-JP" altLang="en-US" sz="500" dirty="0"/>
            </a:p>
          </p:txBody>
        </p:sp>
        <p:sp>
          <p:nvSpPr>
            <p:cNvPr id="64" name="テキスト ボックス 63">
              <a:extLst>
                <a:ext uri="{FF2B5EF4-FFF2-40B4-BE49-F238E27FC236}">
                  <a16:creationId xmlns:a16="http://schemas.microsoft.com/office/drawing/2014/main" xmlns="" id="{ABF87803-7044-4404-B807-EB05C8C1124C}"/>
                </a:ext>
              </a:extLst>
            </p:cNvPr>
            <p:cNvSpPr txBox="1"/>
            <p:nvPr/>
          </p:nvSpPr>
          <p:spPr>
            <a:xfrm rot="5400000">
              <a:off x="4999432" y="4960499"/>
              <a:ext cx="720079" cy="427401"/>
            </a:xfrm>
            <a:prstGeom prst="rect">
              <a:avLst/>
            </a:prstGeom>
            <a:noFill/>
          </p:spPr>
          <p:txBody>
            <a:bodyPr wrap="none" rtlCol="0">
              <a:spAutoFit/>
            </a:bodyPr>
            <a:lstStyle/>
            <a:p>
              <a:r>
                <a:rPr lang="ja-JP" altLang="en-US" sz="500" dirty="0"/>
                <a:t>・・・</a:t>
              </a:r>
              <a:endParaRPr kumimoji="1" lang="ja-JP" altLang="en-US" sz="500" dirty="0"/>
            </a:p>
          </p:txBody>
        </p:sp>
        <p:sp>
          <p:nvSpPr>
            <p:cNvPr id="65" name="テキスト ボックス 64">
              <a:extLst>
                <a:ext uri="{FF2B5EF4-FFF2-40B4-BE49-F238E27FC236}">
                  <a16:creationId xmlns:a16="http://schemas.microsoft.com/office/drawing/2014/main" xmlns="" id="{453B4DA8-9CB1-42E6-B873-9F3D1D5082C1}"/>
                </a:ext>
              </a:extLst>
            </p:cNvPr>
            <p:cNvSpPr txBox="1"/>
            <p:nvPr/>
          </p:nvSpPr>
          <p:spPr>
            <a:xfrm rot="5400000">
              <a:off x="5789422" y="4863144"/>
              <a:ext cx="720079" cy="427402"/>
            </a:xfrm>
            <a:prstGeom prst="rect">
              <a:avLst/>
            </a:prstGeom>
            <a:noFill/>
          </p:spPr>
          <p:txBody>
            <a:bodyPr wrap="none" rtlCol="0">
              <a:spAutoFit/>
            </a:bodyPr>
            <a:lstStyle/>
            <a:p>
              <a:r>
                <a:rPr lang="ja-JP" altLang="en-US" sz="500" dirty="0"/>
                <a:t>・・・</a:t>
              </a:r>
              <a:endParaRPr kumimoji="1" lang="ja-JP" altLang="en-US" sz="500" dirty="0"/>
            </a:p>
          </p:txBody>
        </p:sp>
        <p:sp>
          <p:nvSpPr>
            <p:cNvPr id="66" name="テキスト ボックス 65">
              <a:extLst>
                <a:ext uri="{FF2B5EF4-FFF2-40B4-BE49-F238E27FC236}">
                  <a16:creationId xmlns:a16="http://schemas.microsoft.com/office/drawing/2014/main" xmlns="" id="{1A1ECA39-16A6-4C2F-8E69-4C4ABD317247}"/>
                </a:ext>
              </a:extLst>
            </p:cNvPr>
            <p:cNvSpPr txBox="1"/>
            <p:nvPr/>
          </p:nvSpPr>
          <p:spPr>
            <a:xfrm rot="5400000">
              <a:off x="2287889" y="4863141"/>
              <a:ext cx="720079" cy="427402"/>
            </a:xfrm>
            <a:prstGeom prst="rect">
              <a:avLst/>
            </a:prstGeom>
            <a:noFill/>
          </p:spPr>
          <p:txBody>
            <a:bodyPr wrap="none" rtlCol="0">
              <a:spAutoFit/>
            </a:bodyPr>
            <a:lstStyle/>
            <a:p>
              <a:r>
                <a:rPr lang="ja-JP" altLang="en-US" sz="500" dirty="0"/>
                <a:t>・・・</a:t>
              </a:r>
              <a:endParaRPr kumimoji="1" lang="ja-JP" altLang="en-US" sz="500" dirty="0"/>
            </a:p>
          </p:txBody>
        </p:sp>
        <p:cxnSp>
          <p:nvCxnSpPr>
            <p:cNvPr id="67" name="直線矢印コネクタ 66">
              <a:extLst>
                <a:ext uri="{FF2B5EF4-FFF2-40B4-BE49-F238E27FC236}">
                  <a16:creationId xmlns:a16="http://schemas.microsoft.com/office/drawing/2014/main" xmlns="" id="{C977BA5E-9351-45FA-BA6F-E0E18F3DBAEC}"/>
                </a:ext>
              </a:extLst>
            </p:cNvPr>
            <p:cNvCxnSpPr>
              <a:stCxn id="56" idx="6"/>
              <a:endCxn id="50" idx="2"/>
            </p:cNvCxnSpPr>
            <p:nvPr/>
          </p:nvCxnSpPr>
          <p:spPr>
            <a:xfrm>
              <a:off x="2793402" y="3867502"/>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a:extLst>
                <a:ext uri="{FF2B5EF4-FFF2-40B4-BE49-F238E27FC236}">
                  <a16:creationId xmlns:a16="http://schemas.microsoft.com/office/drawing/2014/main" xmlns="" id="{2FEA70CC-AD4E-4B95-9FED-FC1B19001B48}"/>
                </a:ext>
              </a:extLst>
            </p:cNvPr>
            <p:cNvCxnSpPr>
              <a:cxnSpLocks/>
              <a:stCxn id="56" idx="6"/>
              <a:endCxn id="51" idx="2"/>
            </p:cNvCxnSpPr>
            <p:nvPr/>
          </p:nvCxnSpPr>
          <p:spPr>
            <a:xfrm>
              <a:off x="2793402" y="3867502"/>
              <a:ext cx="736752"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a:extLst>
                <a:ext uri="{FF2B5EF4-FFF2-40B4-BE49-F238E27FC236}">
                  <a16:creationId xmlns:a16="http://schemas.microsoft.com/office/drawing/2014/main" xmlns="" id="{9AF26F61-3895-4471-B01B-3A2D7CA69ACE}"/>
                </a:ext>
              </a:extLst>
            </p:cNvPr>
            <p:cNvCxnSpPr>
              <a:cxnSpLocks/>
              <a:stCxn id="56" idx="6"/>
              <a:endCxn id="52" idx="2"/>
            </p:cNvCxnSpPr>
            <p:nvPr/>
          </p:nvCxnSpPr>
          <p:spPr>
            <a:xfrm>
              <a:off x="2793402" y="3867502"/>
              <a:ext cx="736752"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xmlns="" id="{48313422-C274-4C33-93D8-7F362EF174F7}"/>
                </a:ext>
              </a:extLst>
            </p:cNvPr>
            <p:cNvCxnSpPr>
              <a:cxnSpLocks/>
              <a:stCxn id="57" idx="6"/>
              <a:endCxn id="50" idx="2"/>
            </p:cNvCxnSpPr>
            <p:nvPr/>
          </p:nvCxnSpPr>
          <p:spPr>
            <a:xfrm flipV="1">
              <a:off x="2791948" y="3867502"/>
              <a:ext cx="739660"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xmlns="" id="{858F9985-98A0-46A7-B53A-0986CA6763C8}"/>
                </a:ext>
              </a:extLst>
            </p:cNvPr>
            <p:cNvCxnSpPr>
              <a:cxnSpLocks/>
              <a:stCxn id="57" idx="6"/>
              <a:endCxn id="51" idx="2"/>
            </p:cNvCxnSpPr>
            <p:nvPr/>
          </p:nvCxnSpPr>
          <p:spPr>
            <a:xfrm>
              <a:off x="2791948" y="4515574"/>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xmlns="" id="{E1707421-920D-4003-8640-DAC0F474084D}"/>
                </a:ext>
              </a:extLst>
            </p:cNvPr>
            <p:cNvCxnSpPr>
              <a:cxnSpLocks/>
              <a:stCxn id="57" idx="6"/>
              <a:endCxn id="52" idx="2"/>
            </p:cNvCxnSpPr>
            <p:nvPr/>
          </p:nvCxnSpPr>
          <p:spPr>
            <a:xfrm>
              <a:off x="2791948" y="4515574"/>
              <a:ext cx="73820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xmlns="" id="{7E367B65-6220-4132-A18B-8A65B4AF3C0C}"/>
                </a:ext>
              </a:extLst>
            </p:cNvPr>
            <p:cNvCxnSpPr>
              <a:cxnSpLocks/>
              <a:stCxn id="58" idx="6"/>
              <a:endCxn id="52" idx="2"/>
            </p:cNvCxnSpPr>
            <p:nvPr/>
          </p:nvCxnSpPr>
          <p:spPr>
            <a:xfrm>
              <a:off x="2791948" y="5643318"/>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a:extLst>
                <a:ext uri="{FF2B5EF4-FFF2-40B4-BE49-F238E27FC236}">
                  <a16:creationId xmlns:a16="http://schemas.microsoft.com/office/drawing/2014/main" xmlns="" id="{E3E34091-A66A-40D6-B811-D90CAD408A52}"/>
                </a:ext>
              </a:extLst>
            </p:cNvPr>
            <p:cNvCxnSpPr>
              <a:cxnSpLocks/>
              <a:stCxn id="58" idx="6"/>
              <a:endCxn id="50" idx="2"/>
            </p:cNvCxnSpPr>
            <p:nvPr/>
          </p:nvCxnSpPr>
          <p:spPr>
            <a:xfrm flipV="1">
              <a:off x="2791948" y="3867502"/>
              <a:ext cx="739660"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xmlns="" id="{ED3844AF-CB4E-4329-B83B-F074CC2F5B7F}"/>
                </a:ext>
              </a:extLst>
            </p:cNvPr>
            <p:cNvCxnSpPr>
              <a:cxnSpLocks/>
              <a:stCxn id="58" idx="6"/>
              <a:endCxn id="51" idx="2"/>
            </p:cNvCxnSpPr>
            <p:nvPr/>
          </p:nvCxnSpPr>
          <p:spPr>
            <a:xfrm flipV="1">
              <a:off x="2791948" y="4515574"/>
              <a:ext cx="73820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a:extLst>
                <a:ext uri="{FF2B5EF4-FFF2-40B4-BE49-F238E27FC236}">
                  <a16:creationId xmlns:a16="http://schemas.microsoft.com/office/drawing/2014/main" xmlns="" id="{358F2EEE-1B93-400B-931A-A07EAEF8C698}"/>
                </a:ext>
              </a:extLst>
            </p:cNvPr>
            <p:cNvCxnSpPr>
              <a:cxnSpLocks/>
              <a:stCxn id="53" idx="6"/>
              <a:endCxn id="59" idx="2"/>
            </p:cNvCxnSpPr>
            <p:nvPr/>
          </p:nvCxnSpPr>
          <p:spPr>
            <a:xfrm>
              <a:off x="5313682" y="3867502"/>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xmlns="" id="{B601D413-571A-4817-B91C-92C9E2D2B8AE}"/>
                </a:ext>
              </a:extLst>
            </p:cNvPr>
            <p:cNvCxnSpPr>
              <a:cxnSpLocks/>
              <a:stCxn id="53" idx="6"/>
              <a:endCxn id="60" idx="2"/>
            </p:cNvCxnSpPr>
            <p:nvPr/>
          </p:nvCxnSpPr>
          <p:spPr>
            <a:xfrm>
              <a:off x="5313682" y="3867502"/>
              <a:ext cx="717172"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xmlns="" id="{6FB7F93D-FDBD-4EF2-B228-153178ED2568}"/>
                </a:ext>
              </a:extLst>
            </p:cNvPr>
            <p:cNvCxnSpPr>
              <a:cxnSpLocks/>
              <a:stCxn id="53" idx="6"/>
              <a:endCxn id="61" idx="2"/>
            </p:cNvCxnSpPr>
            <p:nvPr/>
          </p:nvCxnSpPr>
          <p:spPr>
            <a:xfrm>
              <a:off x="5313682" y="3867502"/>
              <a:ext cx="717172"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a:extLst>
                <a:ext uri="{FF2B5EF4-FFF2-40B4-BE49-F238E27FC236}">
                  <a16:creationId xmlns:a16="http://schemas.microsoft.com/office/drawing/2014/main" xmlns="" id="{762A71B8-AB56-4730-BFA1-B9D27B3763DF}"/>
                </a:ext>
              </a:extLst>
            </p:cNvPr>
            <p:cNvCxnSpPr>
              <a:cxnSpLocks/>
              <a:stCxn id="54" idx="6"/>
              <a:endCxn id="59" idx="2"/>
            </p:cNvCxnSpPr>
            <p:nvPr/>
          </p:nvCxnSpPr>
          <p:spPr>
            <a:xfrm flipV="1">
              <a:off x="5312228" y="3867502"/>
              <a:ext cx="720080"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xmlns="" id="{7D249D74-4D36-420A-A78B-CCD836C3A5D5}"/>
                </a:ext>
              </a:extLst>
            </p:cNvPr>
            <p:cNvCxnSpPr>
              <a:cxnSpLocks/>
              <a:stCxn id="54" idx="6"/>
              <a:endCxn id="60" idx="2"/>
            </p:cNvCxnSpPr>
            <p:nvPr/>
          </p:nvCxnSpPr>
          <p:spPr>
            <a:xfrm>
              <a:off x="5312228" y="4515574"/>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xmlns="" id="{5073A446-2D9B-48BA-BCB7-E4A4AB8EC16A}"/>
                </a:ext>
              </a:extLst>
            </p:cNvPr>
            <p:cNvCxnSpPr>
              <a:cxnSpLocks/>
              <a:stCxn id="54" idx="6"/>
              <a:endCxn id="61" idx="2"/>
            </p:cNvCxnSpPr>
            <p:nvPr/>
          </p:nvCxnSpPr>
          <p:spPr>
            <a:xfrm>
              <a:off x="5312228" y="4515574"/>
              <a:ext cx="71862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xmlns="" id="{E09CA0A3-84CF-4C4E-B9C4-D4A8C7DF7EBB}"/>
                </a:ext>
              </a:extLst>
            </p:cNvPr>
            <p:cNvCxnSpPr>
              <a:cxnSpLocks/>
              <a:stCxn id="55" idx="6"/>
              <a:endCxn id="61" idx="2"/>
            </p:cNvCxnSpPr>
            <p:nvPr/>
          </p:nvCxnSpPr>
          <p:spPr>
            <a:xfrm>
              <a:off x="5312228" y="5643318"/>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82">
              <a:extLst>
                <a:ext uri="{FF2B5EF4-FFF2-40B4-BE49-F238E27FC236}">
                  <a16:creationId xmlns:a16="http://schemas.microsoft.com/office/drawing/2014/main" xmlns="" id="{E18233A8-65A9-4982-8B7A-C93F0116E783}"/>
                </a:ext>
              </a:extLst>
            </p:cNvPr>
            <p:cNvCxnSpPr>
              <a:cxnSpLocks/>
              <a:stCxn id="55" idx="6"/>
              <a:endCxn id="60" idx="2"/>
            </p:cNvCxnSpPr>
            <p:nvPr/>
          </p:nvCxnSpPr>
          <p:spPr>
            <a:xfrm flipV="1">
              <a:off x="5312228" y="4515574"/>
              <a:ext cx="71862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xmlns="" id="{7037F22A-02A0-48B2-BF6F-F95390D6B036}"/>
                </a:ext>
              </a:extLst>
            </p:cNvPr>
            <p:cNvCxnSpPr>
              <a:cxnSpLocks/>
              <a:stCxn id="55" idx="6"/>
              <a:endCxn id="59" idx="2"/>
            </p:cNvCxnSpPr>
            <p:nvPr/>
          </p:nvCxnSpPr>
          <p:spPr>
            <a:xfrm flipV="1">
              <a:off x="5312228" y="3867502"/>
              <a:ext cx="720080"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88" name="図 87">
            <a:extLst>
              <a:ext uri="{FF2B5EF4-FFF2-40B4-BE49-F238E27FC236}">
                <a16:creationId xmlns:a16="http://schemas.microsoft.com/office/drawing/2014/main" xmlns="" id="{5820A4E6-987F-4243-863C-E416537963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6746" y="5437616"/>
            <a:ext cx="757799" cy="680318"/>
          </a:xfrm>
          <a:prstGeom prst="rect">
            <a:avLst/>
          </a:prstGeom>
        </p:spPr>
      </p:pic>
      <p:sp>
        <p:nvSpPr>
          <p:cNvPr id="95" name="四角形: 角を丸くする 94">
            <a:extLst>
              <a:ext uri="{FF2B5EF4-FFF2-40B4-BE49-F238E27FC236}">
                <a16:creationId xmlns:a16="http://schemas.microsoft.com/office/drawing/2014/main" xmlns="" id="{48FAE8C4-0C6A-4AA6-9E21-E5EC6C21B127}"/>
              </a:ext>
            </a:extLst>
          </p:cNvPr>
          <p:cNvSpPr/>
          <p:nvPr/>
        </p:nvSpPr>
        <p:spPr>
          <a:xfrm>
            <a:off x="2350597" y="3654587"/>
            <a:ext cx="1052324" cy="28803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Learning</a:t>
            </a:r>
            <a:endParaRPr kumimoji="1" lang="ja-JP" altLang="en-US" dirty="0"/>
          </a:p>
        </p:txBody>
      </p:sp>
      <p:sp>
        <p:nvSpPr>
          <p:cNvPr id="98" name="四角形: 角を丸くする 97">
            <a:extLst>
              <a:ext uri="{FF2B5EF4-FFF2-40B4-BE49-F238E27FC236}">
                <a16:creationId xmlns:a16="http://schemas.microsoft.com/office/drawing/2014/main" xmlns="" id="{6C908C8D-2C2F-4EAB-97D2-18852323B383}"/>
              </a:ext>
            </a:extLst>
          </p:cNvPr>
          <p:cNvSpPr/>
          <p:nvPr/>
        </p:nvSpPr>
        <p:spPr>
          <a:xfrm>
            <a:off x="1641125" y="5761166"/>
            <a:ext cx="1265329" cy="28248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Utilization</a:t>
            </a:r>
            <a:endParaRPr kumimoji="1" lang="ja-JP" altLang="en-US" dirty="0"/>
          </a:p>
        </p:txBody>
      </p:sp>
      <p:sp>
        <p:nvSpPr>
          <p:cNvPr id="104" name="テキスト ボックス 103">
            <a:extLst>
              <a:ext uri="{FF2B5EF4-FFF2-40B4-BE49-F238E27FC236}">
                <a16:creationId xmlns:a16="http://schemas.microsoft.com/office/drawing/2014/main" xmlns="" id="{0593C85A-E6C5-4834-AB98-4F22AA444266}"/>
              </a:ext>
            </a:extLst>
          </p:cNvPr>
          <p:cNvSpPr txBox="1"/>
          <p:nvPr/>
        </p:nvSpPr>
        <p:spPr>
          <a:xfrm>
            <a:off x="3142507" y="6013576"/>
            <a:ext cx="591829" cy="369332"/>
          </a:xfrm>
          <a:prstGeom prst="rect">
            <a:avLst/>
          </a:prstGeom>
          <a:noFill/>
        </p:spPr>
        <p:txBody>
          <a:bodyPr wrap="none" rtlCol="0">
            <a:spAutoFit/>
          </a:bodyPr>
          <a:lstStyle/>
          <a:p>
            <a:r>
              <a:rPr lang="en-US" altLang="ja-JP" dirty="0"/>
              <a:t>user</a:t>
            </a:r>
            <a:endParaRPr kumimoji="1" lang="ja-JP" altLang="en-US" dirty="0"/>
          </a:p>
        </p:txBody>
      </p:sp>
      <p:sp>
        <p:nvSpPr>
          <p:cNvPr id="109" name="楕円 108">
            <a:extLst>
              <a:ext uri="{FF2B5EF4-FFF2-40B4-BE49-F238E27FC236}">
                <a16:creationId xmlns:a16="http://schemas.microsoft.com/office/drawing/2014/main" xmlns="" id="{5A62FF09-1A40-48CA-952E-CE0F39AB7296}"/>
              </a:ext>
            </a:extLst>
          </p:cNvPr>
          <p:cNvSpPr/>
          <p:nvPr/>
        </p:nvSpPr>
        <p:spPr>
          <a:xfrm>
            <a:off x="2230715" y="3397945"/>
            <a:ext cx="316676" cy="3166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C</a:t>
            </a:r>
            <a:endParaRPr kumimoji="1" lang="ja-JP" altLang="en-US" dirty="0">
              <a:solidFill>
                <a:schemeClr val="tx1"/>
              </a:solidFill>
            </a:endParaRPr>
          </a:p>
        </p:txBody>
      </p:sp>
      <p:sp>
        <p:nvSpPr>
          <p:cNvPr id="110" name="楕円 109">
            <a:extLst>
              <a:ext uri="{FF2B5EF4-FFF2-40B4-BE49-F238E27FC236}">
                <a16:creationId xmlns:a16="http://schemas.microsoft.com/office/drawing/2014/main" xmlns="" id="{82521898-5AAA-4984-A93A-01B2898CEEE0}"/>
              </a:ext>
            </a:extLst>
          </p:cNvPr>
          <p:cNvSpPr/>
          <p:nvPr/>
        </p:nvSpPr>
        <p:spPr>
          <a:xfrm>
            <a:off x="447976" y="4541977"/>
            <a:ext cx="316676" cy="31667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C</a:t>
            </a:r>
            <a:endParaRPr kumimoji="1" lang="ja-JP" altLang="en-US" dirty="0">
              <a:solidFill>
                <a:srgbClr val="FF0000"/>
              </a:solidFill>
            </a:endParaRPr>
          </a:p>
        </p:txBody>
      </p:sp>
      <p:sp>
        <p:nvSpPr>
          <p:cNvPr id="111" name="楕円 110">
            <a:extLst>
              <a:ext uri="{FF2B5EF4-FFF2-40B4-BE49-F238E27FC236}">
                <a16:creationId xmlns:a16="http://schemas.microsoft.com/office/drawing/2014/main" xmlns="" id="{EDFF8BBC-3FDE-4657-A19C-D60C4D2254DA}"/>
              </a:ext>
            </a:extLst>
          </p:cNvPr>
          <p:cNvSpPr/>
          <p:nvPr/>
        </p:nvSpPr>
        <p:spPr>
          <a:xfrm>
            <a:off x="1456701" y="5543593"/>
            <a:ext cx="316676" cy="3166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C</a:t>
            </a:r>
            <a:endParaRPr kumimoji="1" lang="ja-JP" altLang="en-US" dirty="0">
              <a:solidFill>
                <a:schemeClr val="tx1"/>
              </a:solidFill>
            </a:endParaRPr>
          </a:p>
        </p:txBody>
      </p:sp>
      <p:sp>
        <p:nvSpPr>
          <p:cNvPr id="114" name="テキスト ボックス 113">
            <a:extLst>
              <a:ext uri="{FF2B5EF4-FFF2-40B4-BE49-F238E27FC236}">
                <a16:creationId xmlns:a16="http://schemas.microsoft.com/office/drawing/2014/main" xmlns="" id="{71011894-9645-4CC1-A06D-7811B990FA88}"/>
              </a:ext>
            </a:extLst>
          </p:cNvPr>
          <p:cNvSpPr txBox="1"/>
          <p:nvPr/>
        </p:nvSpPr>
        <p:spPr>
          <a:xfrm>
            <a:off x="580406" y="2532023"/>
            <a:ext cx="1871025" cy="369332"/>
          </a:xfrm>
          <a:prstGeom prst="rect">
            <a:avLst/>
          </a:prstGeom>
          <a:noFill/>
        </p:spPr>
        <p:txBody>
          <a:bodyPr wrap="none" rtlCol="0">
            <a:spAutoFit/>
          </a:bodyPr>
          <a:lstStyle/>
          <a:p>
            <a:r>
              <a:rPr kumimoji="1" lang="en-US" altLang="ja-JP" b="1" i="1" u="sng" dirty="0"/>
              <a:t>Example cases (ii)</a:t>
            </a:r>
            <a:endParaRPr kumimoji="1" lang="ja-JP" altLang="en-US" b="1" i="1" u="sng" dirty="0"/>
          </a:p>
        </p:txBody>
      </p:sp>
      <p:sp>
        <p:nvSpPr>
          <p:cNvPr id="86" name="テキスト ボックス 85">
            <a:extLst>
              <a:ext uri="{FF2B5EF4-FFF2-40B4-BE49-F238E27FC236}">
                <a16:creationId xmlns:a16="http://schemas.microsoft.com/office/drawing/2014/main" xmlns="" id="{E4806FDF-E0AB-4A06-A9BE-F976A0924E45}"/>
              </a:ext>
            </a:extLst>
          </p:cNvPr>
          <p:cNvSpPr txBox="1"/>
          <p:nvPr/>
        </p:nvSpPr>
        <p:spPr>
          <a:xfrm>
            <a:off x="4283968" y="3304594"/>
            <a:ext cx="4752840" cy="1015663"/>
          </a:xfrm>
          <a:prstGeom prst="rect">
            <a:avLst/>
          </a:prstGeom>
          <a:solidFill>
            <a:schemeClr val="accent6">
              <a:lumMod val="20000"/>
              <a:lumOff val="80000"/>
            </a:schemeClr>
          </a:solidFill>
        </p:spPr>
        <p:txBody>
          <a:bodyPr wrap="none" rtlCol="0">
            <a:spAutoFit/>
          </a:bodyPr>
          <a:lstStyle/>
          <a:p>
            <a:r>
              <a:rPr lang="en-US" altLang="ja-JP" dirty="0"/>
              <a:t>- Machine learning is conducted in a server.</a:t>
            </a:r>
          </a:p>
          <a:p>
            <a:r>
              <a:rPr kumimoji="1" lang="en-US" altLang="ja-JP" dirty="0"/>
              <a:t>- A trained model is sent to a user’s computer.</a:t>
            </a:r>
          </a:p>
          <a:p>
            <a:r>
              <a:rPr lang="en-US" altLang="ja-JP" dirty="0"/>
              <a:t>- A user can use a trained model at his computer.</a:t>
            </a:r>
            <a:endParaRPr kumimoji="1" lang="en-US" altLang="ja-JP" dirty="0"/>
          </a:p>
        </p:txBody>
      </p:sp>
      <p:sp>
        <p:nvSpPr>
          <p:cNvPr id="106" name="テキスト ボックス 105">
            <a:extLst>
              <a:ext uri="{FF2B5EF4-FFF2-40B4-BE49-F238E27FC236}">
                <a16:creationId xmlns:a16="http://schemas.microsoft.com/office/drawing/2014/main" xmlns="" id="{BAD4F90C-4FAE-4F86-85AB-B5EAB7A6D558}"/>
              </a:ext>
            </a:extLst>
          </p:cNvPr>
          <p:cNvSpPr txBox="1"/>
          <p:nvPr/>
        </p:nvSpPr>
        <p:spPr>
          <a:xfrm>
            <a:off x="770472" y="4606114"/>
            <a:ext cx="1231043" cy="307777"/>
          </a:xfrm>
          <a:prstGeom prst="rect">
            <a:avLst/>
          </a:prstGeom>
          <a:noFill/>
        </p:spPr>
        <p:txBody>
          <a:bodyPr wrap="none" rtlCol="0">
            <a:spAutoFit/>
          </a:bodyPr>
          <a:lstStyle/>
          <a:p>
            <a:r>
              <a:rPr lang="en-US" altLang="ja-JP" sz="1400" dirty="0">
                <a:solidFill>
                  <a:srgbClr val="FF0000"/>
                </a:solidFill>
              </a:rPr>
              <a:t>Trained model</a:t>
            </a:r>
            <a:endParaRPr kumimoji="1" lang="ja-JP" altLang="en-US" sz="1400" dirty="0">
              <a:solidFill>
                <a:srgbClr val="FF0000"/>
              </a:solidFill>
            </a:endParaRPr>
          </a:p>
        </p:txBody>
      </p:sp>
      <p:sp>
        <p:nvSpPr>
          <p:cNvPr id="115" name="テキスト ボックス 114">
            <a:extLst>
              <a:ext uri="{FF2B5EF4-FFF2-40B4-BE49-F238E27FC236}">
                <a16:creationId xmlns:a16="http://schemas.microsoft.com/office/drawing/2014/main" xmlns="" id="{477355CD-551E-4510-8D67-8146AF3FBE46}"/>
              </a:ext>
            </a:extLst>
          </p:cNvPr>
          <p:cNvSpPr txBox="1"/>
          <p:nvPr/>
        </p:nvSpPr>
        <p:spPr>
          <a:xfrm>
            <a:off x="4283968" y="4410978"/>
            <a:ext cx="4752490" cy="1754326"/>
          </a:xfrm>
          <a:prstGeom prst="rect">
            <a:avLst/>
          </a:prstGeom>
          <a:solidFill>
            <a:schemeClr val="accent3">
              <a:lumMod val="20000"/>
              <a:lumOff val="80000"/>
            </a:schemeClr>
          </a:solidFill>
        </p:spPr>
        <p:txBody>
          <a:bodyPr wrap="square" rtlCol="0">
            <a:spAutoFit/>
          </a:bodyPr>
          <a:lstStyle/>
          <a:p>
            <a:r>
              <a:rPr lang="en-US" altLang="ja-JP" dirty="0"/>
              <a:t>An applicant should claim, at least:</a:t>
            </a:r>
          </a:p>
          <a:p>
            <a:r>
              <a:rPr lang="en-US" altLang="ja-JP" dirty="0"/>
              <a:t>- a learning system</a:t>
            </a:r>
          </a:p>
          <a:p>
            <a:r>
              <a:rPr lang="en-US" altLang="ja-JP" dirty="0"/>
              <a:t>- a learning apparatus/ method</a:t>
            </a:r>
          </a:p>
          <a:p>
            <a:r>
              <a:rPr lang="en-US" altLang="ja-JP" dirty="0"/>
              <a:t>- a utilization apparatus/ method of a trained model</a:t>
            </a:r>
          </a:p>
          <a:p>
            <a:r>
              <a:rPr lang="en-US" altLang="ja-JP" dirty="0">
                <a:solidFill>
                  <a:srgbClr val="FF0000"/>
                </a:solidFill>
              </a:rPr>
              <a:t>- a trained model</a:t>
            </a:r>
          </a:p>
        </p:txBody>
      </p:sp>
      <p:sp>
        <p:nvSpPr>
          <p:cNvPr id="85" name="テキスト ボックス 84">
            <a:extLst>
              <a:ext uri="{FF2B5EF4-FFF2-40B4-BE49-F238E27FC236}">
                <a16:creationId xmlns:a16="http://schemas.microsoft.com/office/drawing/2014/main" xmlns="" id="{061907F3-92D6-41CC-B618-947FD038B793}"/>
              </a:ext>
            </a:extLst>
          </p:cNvPr>
          <p:cNvSpPr txBox="1"/>
          <p:nvPr/>
        </p:nvSpPr>
        <p:spPr>
          <a:xfrm>
            <a:off x="656743" y="6513657"/>
            <a:ext cx="4322978" cy="369332"/>
          </a:xfrm>
          <a:prstGeom prst="rect">
            <a:avLst/>
          </a:prstGeom>
          <a:noFill/>
        </p:spPr>
        <p:txBody>
          <a:bodyPr wrap="none" rtlCol="0">
            <a:spAutoFit/>
          </a:bodyPr>
          <a:lstStyle/>
          <a:p>
            <a:r>
              <a:rPr lang="en-US" altLang="ja-JP" dirty="0"/>
              <a:t>© indicates a subject matter to be claimed.</a:t>
            </a:r>
            <a:endParaRPr kumimoji="1" lang="ja-JP" altLang="en-US" dirty="0"/>
          </a:p>
        </p:txBody>
      </p:sp>
      <p:sp>
        <p:nvSpPr>
          <p:cNvPr id="87" name="テキスト ボックス 86">
            <a:extLst>
              <a:ext uri="{FF2B5EF4-FFF2-40B4-BE49-F238E27FC236}">
                <a16:creationId xmlns:a16="http://schemas.microsoft.com/office/drawing/2014/main" xmlns="" id="{2002C57B-8D6D-4A4A-9303-61860A63A128}"/>
              </a:ext>
            </a:extLst>
          </p:cNvPr>
          <p:cNvSpPr txBox="1"/>
          <p:nvPr/>
        </p:nvSpPr>
        <p:spPr>
          <a:xfrm>
            <a:off x="2882250" y="4531038"/>
            <a:ext cx="1237198" cy="338554"/>
          </a:xfrm>
          <a:prstGeom prst="rect">
            <a:avLst/>
          </a:prstGeom>
          <a:noFill/>
        </p:spPr>
        <p:txBody>
          <a:bodyPr wrap="none" rtlCol="0">
            <a:spAutoFit/>
          </a:bodyPr>
          <a:lstStyle/>
          <a:p>
            <a:r>
              <a:rPr kumimoji="1" lang="en-US" altLang="ja-JP" sz="1600" dirty="0"/>
              <a:t>training data</a:t>
            </a:r>
          </a:p>
        </p:txBody>
      </p:sp>
    </p:spTree>
    <p:extLst>
      <p:ext uri="{BB962C8B-B14F-4D97-AF65-F5344CB8AC3E}">
        <p14:creationId xmlns:p14="http://schemas.microsoft.com/office/powerpoint/2010/main" val="3276116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28DCBFB-A401-4409-9FC2-218717AFBACD}"/>
              </a:ext>
            </a:extLst>
          </p:cNvPr>
          <p:cNvSpPr>
            <a:spLocks noGrp="1"/>
          </p:cNvSpPr>
          <p:nvPr>
            <p:ph type="title"/>
          </p:nvPr>
        </p:nvSpPr>
        <p:spPr/>
        <p:txBody>
          <a:bodyPr>
            <a:normAutofit/>
          </a:bodyPr>
          <a:lstStyle/>
          <a:p>
            <a:pPr algn="l"/>
            <a:r>
              <a:rPr lang="en-US" altLang="ja-JP" sz="2800" dirty="0"/>
              <a:t>II</a:t>
            </a:r>
            <a:r>
              <a:rPr kumimoji="1" lang="en-US" altLang="ja-JP" sz="2800" dirty="0"/>
              <a:t>. Claims in </a:t>
            </a:r>
            <a:r>
              <a:rPr lang="en-US" altLang="ja-JP" sz="2800" dirty="0"/>
              <a:t>Accordance with B</a:t>
            </a:r>
            <a:r>
              <a:rPr kumimoji="1" lang="en-US" altLang="ja-JP" sz="2800" dirty="0"/>
              <a:t>usiness Model</a:t>
            </a:r>
            <a:endParaRPr kumimoji="1" lang="ja-JP" altLang="en-US" sz="2800" dirty="0"/>
          </a:p>
        </p:txBody>
      </p:sp>
      <p:sp>
        <p:nvSpPr>
          <p:cNvPr id="3" name="コンテンツ プレースホルダー 2">
            <a:extLst>
              <a:ext uri="{FF2B5EF4-FFF2-40B4-BE49-F238E27FC236}">
                <a16:creationId xmlns:a16="http://schemas.microsoft.com/office/drawing/2014/main" xmlns="" id="{6ED04777-72DF-413D-9334-286E3187690E}"/>
              </a:ext>
            </a:extLst>
          </p:cNvPr>
          <p:cNvSpPr>
            <a:spLocks noGrp="1"/>
          </p:cNvSpPr>
          <p:nvPr>
            <p:ph sz="quarter" idx="10"/>
          </p:nvPr>
        </p:nvSpPr>
        <p:spPr>
          <a:xfrm>
            <a:off x="467544" y="1196752"/>
            <a:ext cx="8208912" cy="4464496"/>
          </a:xfrm>
        </p:spPr>
        <p:txBody>
          <a:bodyPr>
            <a:normAutofit/>
          </a:bodyPr>
          <a:lstStyle/>
          <a:p>
            <a:r>
              <a:rPr kumimoji="1" lang="en-US" altLang="ja-JP" sz="2400" i="1" dirty="0"/>
              <a:t>Tips for drafting a claim in Japan</a:t>
            </a:r>
          </a:p>
          <a:p>
            <a:pPr lvl="1"/>
            <a:r>
              <a:rPr lang="en-US" altLang="ja-JP" sz="2000" dirty="0"/>
              <a:t>In accordance with a network configuration, an applicant should claim individual elements, respectively.</a:t>
            </a:r>
            <a:endParaRPr lang="ja-JP" altLang="en-US" sz="2000" dirty="0"/>
          </a:p>
        </p:txBody>
      </p:sp>
      <p:sp>
        <p:nvSpPr>
          <p:cNvPr id="6" name="テキスト ボックス 5">
            <a:extLst>
              <a:ext uri="{FF2B5EF4-FFF2-40B4-BE49-F238E27FC236}">
                <a16:creationId xmlns:a16="http://schemas.microsoft.com/office/drawing/2014/main" xmlns="" id="{9DB1A0FC-3170-4BF4-9EA5-3C640D458A0F}"/>
              </a:ext>
            </a:extLst>
          </p:cNvPr>
          <p:cNvSpPr txBox="1"/>
          <p:nvPr/>
        </p:nvSpPr>
        <p:spPr>
          <a:xfrm>
            <a:off x="755576" y="2752689"/>
            <a:ext cx="3296352" cy="369332"/>
          </a:xfrm>
          <a:prstGeom prst="rect">
            <a:avLst/>
          </a:prstGeom>
          <a:noFill/>
        </p:spPr>
        <p:txBody>
          <a:bodyPr wrap="none" rtlCol="0">
            <a:spAutoFit/>
          </a:bodyPr>
          <a:lstStyle/>
          <a:p>
            <a:r>
              <a:rPr kumimoji="1" lang="en-US" altLang="ja-JP" dirty="0"/>
              <a:t>(iii) Download Learning Programs</a:t>
            </a:r>
            <a:endParaRPr kumimoji="1" lang="ja-JP" altLang="en-US" dirty="0"/>
          </a:p>
        </p:txBody>
      </p:sp>
      <p:pic>
        <p:nvPicPr>
          <p:cNvPr id="12" name="図 11">
            <a:extLst>
              <a:ext uri="{FF2B5EF4-FFF2-40B4-BE49-F238E27FC236}">
                <a16:creationId xmlns:a16="http://schemas.microsoft.com/office/drawing/2014/main" xmlns="" id="{1B5BD623-203C-4E31-8A9C-AD35F1CF8F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290" y="3523883"/>
            <a:ext cx="551061" cy="720080"/>
          </a:xfrm>
          <a:prstGeom prst="rect">
            <a:avLst/>
          </a:prstGeom>
        </p:spPr>
      </p:pic>
      <p:cxnSp>
        <p:nvCxnSpPr>
          <p:cNvPr id="26" name="直線矢印コネクタ 25">
            <a:extLst>
              <a:ext uri="{FF2B5EF4-FFF2-40B4-BE49-F238E27FC236}">
                <a16:creationId xmlns:a16="http://schemas.microsoft.com/office/drawing/2014/main" xmlns="" id="{76B19008-6A9F-4741-898A-2F3A1DC52DA2}"/>
              </a:ext>
            </a:extLst>
          </p:cNvPr>
          <p:cNvCxnSpPr>
            <a:cxnSpLocks/>
          </p:cNvCxnSpPr>
          <p:nvPr/>
        </p:nvCxnSpPr>
        <p:spPr>
          <a:xfrm>
            <a:off x="2327156" y="4417676"/>
            <a:ext cx="612905" cy="871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xmlns="" id="{C835EF1F-921A-4F05-8AD5-CFED8351E107}"/>
              </a:ext>
            </a:extLst>
          </p:cNvPr>
          <p:cNvCxnSpPr>
            <a:cxnSpLocks/>
          </p:cNvCxnSpPr>
          <p:nvPr/>
        </p:nvCxnSpPr>
        <p:spPr>
          <a:xfrm flipH="1" flipV="1">
            <a:off x="2621782" y="4187157"/>
            <a:ext cx="636558" cy="9332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xmlns="" id="{DD599726-A4E0-4A02-A401-3DFDBD117B37}"/>
              </a:ext>
            </a:extLst>
          </p:cNvPr>
          <p:cNvSpPr txBox="1"/>
          <p:nvPr/>
        </p:nvSpPr>
        <p:spPr>
          <a:xfrm>
            <a:off x="1557522" y="3149964"/>
            <a:ext cx="769634" cy="369332"/>
          </a:xfrm>
          <a:prstGeom prst="rect">
            <a:avLst/>
          </a:prstGeom>
          <a:noFill/>
        </p:spPr>
        <p:txBody>
          <a:bodyPr wrap="none" rtlCol="0">
            <a:spAutoFit/>
          </a:bodyPr>
          <a:lstStyle/>
          <a:p>
            <a:r>
              <a:rPr kumimoji="1" lang="en-US" altLang="ja-JP" dirty="0"/>
              <a:t>server</a:t>
            </a:r>
            <a:endParaRPr kumimoji="1" lang="ja-JP" altLang="en-US" dirty="0"/>
          </a:p>
        </p:txBody>
      </p:sp>
      <p:pic>
        <p:nvPicPr>
          <p:cNvPr id="89" name="図 88">
            <a:extLst>
              <a:ext uri="{FF2B5EF4-FFF2-40B4-BE49-F238E27FC236}">
                <a16:creationId xmlns:a16="http://schemas.microsoft.com/office/drawing/2014/main" xmlns="" id="{D26B64B5-385E-440D-B67E-3EA2513DB7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7824" y="5321494"/>
            <a:ext cx="757799" cy="680318"/>
          </a:xfrm>
          <a:prstGeom prst="rect">
            <a:avLst/>
          </a:prstGeom>
        </p:spPr>
      </p:pic>
      <p:sp>
        <p:nvSpPr>
          <p:cNvPr id="90" name="正方形/長方形 89">
            <a:extLst>
              <a:ext uri="{FF2B5EF4-FFF2-40B4-BE49-F238E27FC236}">
                <a16:creationId xmlns:a16="http://schemas.microsoft.com/office/drawing/2014/main" xmlns="" id="{0A6A4FD6-763F-4AFB-BE65-03F88314DEB3}"/>
              </a:ext>
            </a:extLst>
          </p:cNvPr>
          <p:cNvSpPr/>
          <p:nvPr/>
        </p:nvSpPr>
        <p:spPr>
          <a:xfrm>
            <a:off x="2178342" y="4697448"/>
            <a:ext cx="439647" cy="4945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a:extLst>
              <a:ext uri="{FF2B5EF4-FFF2-40B4-BE49-F238E27FC236}">
                <a16:creationId xmlns:a16="http://schemas.microsoft.com/office/drawing/2014/main" xmlns="" id="{EBB678FA-77CC-4128-9261-2EE33D99450E}"/>
              </a:ext>
            </a:extLst>
          </p:cNvPr>
          <p:cNvCxnSpPr>
            <a:cxnSpLocks/>
          </p:cNvCxnSpPr>
          <p:nvPr/>
        </p:nvCxnSpPr>
        <p:spPr>
          <a:xfrm>
            <a:off x="2274718" y="4834283"/>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xmlns="" id="{27136495-810F-46A5-81B0-5B5F5A6D283A}"/>
              </a:ext>
            </a:extLst>
          </p:cNvPr>
          <p:cNvCxnSpPr>
            <a:cxnSpLocks/>
          </p:cNvCxnSpPr>
          <p:nvPr/>
        </p:nvCxnSpPr>
        <p:spPr>
          <a:xfrm>
            <a:off x="2280469" y="4969431"/>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xmlns="" id="{9A93BDB5-8156-4723-BCC2-29E72B881B53}"/>
              </a:ext>
            </a:extLst>
          </p:cNvPr>
          <p:cNvCxnSpPr>
            <a:cxnSpLocks/>
          </p:cNvCxnSpPr>
          <p:nvPr/>
        </p:nvCxnSpPr>
        <p:spPr>
          <a:xfrm>
            <a:off x="2277594" y="5078699"/>
            <a:ext cx="245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四角形: 角を丸くする 95">
            <a:extLst>
              <a:ext uri="{FF2B5EF4-FFF2-40B4-BE49-F238E27FC236}">
                <a16:creationId xmlns:a16="http://schemas.microsoft.com/office/drawing/2014/main" xmlns="" id="{AB6382E0-0CE9-4C7C-A911-2380DC3AEB85}"/>
              </a:ext>
            </a:extLst>
          </p:cNvPr>
          <p:cNvSpPr/>
          <p:nvPr/>
        </p:nvSpPr>
        <p:spPr>
          <a:xfrm>
            <a:off x="1632397" y="5389892"/>
            <a:ext cx="1227336" cy="23135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Learning</a:t>
            </a:r>
            <a:endParaRPr kumimoji="1" lang="ja-JP" altLang="en-US" dirty="0"/>
          </a:p>
        </p:txBody>
      </p:sp>
      <p:sp>
        <p:nvSpPr>
          <p:cNvPr id="99" name="四角形: 角を丸くする 98">
            <a:extLst>
              <a:ext uri="{FF2B5EF4-FFF2-40B4-BE49-F238E27FC236}">
                <a16:creationId xmlns:a16="http://schemas.microsoft.com/office/drawing/2014/main" xmlns="" id="{2091E182-B27F-477D-AB3F-BB299516F57B}"/>
              </a:ext>
            </a:extLst>
          </p:cNvPr>
          <p:cNvSpPr/>
          <p:nvPr/>
        </p:nvSpPr>
        <p:spPr>
          <a:xfrm>
            <a:off x="1626193" y="5734560"/>
            <a:ext cx="1265329" cy="28248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Utilization</a:t>
            </a:r>
            <a:endParaRPr kumimoji="1" lang="ja-JP" altLang="en-US" dirty="0"/>
          </a:p>
        </p:txBody>
      </p:sp>
      <p:sp>
        <p:nvSpPr>
          <p:cNvPr id="105" name="テキスト ボックス 104">
            <a:extLst>
              <a:ext uri="{FF2B5EF4-FFF2-40B4-BE49-F238E27FC236}">
                <a16:creationId xmlns:a16="http://schemas.microsoft.com/office/drawing/2014/main" xmlns="" id="{282BA943-98E8-4969-B654-23B16D6747CF}"/>
              </a:ext>
            </a:extLst>
          </p:cNvPr>
          <p:cNvSpPr txBox="1"/>
          <p:nvPr/>
        </p:nvSpPr>
        <p:spPr>
          <a:xfrm>
            <a:off x="3153794" y="5910939"/>
            <a:ext cx="591829" cy="369332"/>
          </a:xfrm>
          <a:prstGeom prst="rect">
            <a:avLst/>
          </a:prstGeom>
          <a:noFill/>
        </p:spPr>
        <p:txBody>
          <a:bodyPr wrap="none" rtlCol="0">
            <a:spAutoFit/>
          </a:bodyPr>
          <a:lstStyle/>
          <a:p>
            <a:r>
              <a:rPr lang="en-US" altLang="ja-JP" dirty="0"/>
              <a:t>user</a:t>
            </a:r>
            <a:endParaRPr kumimoji="1" lang="ja-JP" altLang="en-US" dirty="0"/>
          </a:p>
        </p:txBody>
      </p:sp>
      <p:sp>
        <p:nvSpPr>
          <p:cNvPr id="112" name="楕円 111">
            <a:extLst>
              <a:ext uri="{FF2B5EF4-FFF2-40B4-BE49-F238E27FC236}">
                <a16:creationId xmlns:a16="http://schemas.microsoft.com/office/drawing/2014/main" xmlns="" id="{E620C900-36AF-4463-B07E-7B0ED769BDDD}"/>
              </a:ext>
            </a:extLst>
          </p:cNvPr>
          <p:cNvSpPr/>
          <p:nvPr/>
        </p:nvSpPr>
        <p:spPr>
          <a:xfrm>
            <a:off x="1388981" y="5203979"/>
            <a:ext cx="316676" cy="3166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C</a:t>
            </a:r>
            <a:endParaRPr kumimoji="1" lang="ja-JP" altLang="en-US" dirty="0">
              <a:solidFill>
                <a:schemeClr val="tx1"/>
              </a:solidFill>
            </a:endParaRPr>
          </a:p>
        </p:txBody>
      </p:sp>
      <p:sp>
        <p:nvSpPr>
          <p:cNvPr id="113" name="楕円 112">
            <a:extLst>
              <a:ext uri="{FF2B5EF4-FFF2-40B4-BE49-F238E27FC236}">
                <a16:creationId xmlns:a16="http://schemas.microsoft.com/office/drawing/2014/main" xmlns="" id="{CFC46527-D08D-45DA-A09D-47084E7E4404}"/>
              </a:ext>
            </a:extLst>
          </p:cNvPr>
          <p:cNvSpPr/>
          <p:nvPr/>
        </p:nvSpPr>
        <p:spPr>
          <a:xfrm>
            <a:off x="1419704" y="5684567"/>
            <a:ext cx="316676" cy="3166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C</a:t>
            </a:r>
            <a:endParaRPr kumimoji="1" lang="ja-JP" altLang="en-US" dirty="0">
              <a:solidFill>
                <a:schemeClr val="tx1"/>
              </a:solidFill>
            </a:endParaRPr>
          </a:p>
        </p:txBody>
      </p:sp>
      <p:sp>
        <p:nvSpPr>
          <p:cNvPr id="114" name="テキスト ボックス 113">
            <a:extLst>
              <a:ext uri="{FF2B5EF4-FFF2-40B4-BE49-F238E27FC236}">
                <a16:creationId xmlns:a16="http://schemas.microsoft.com/office/drawing/2014/main" xmlns="" id="{71011894-9645-4CC1-A06D-7811B990FA88}"/>
              </a:ext>
            </a:extLst>
          </p:cNvPr>
          <p:cNvSpPr txBox="1"/>
          <p:nvPr/>
        </p:nvSpPr>
        <p:spPr>
          <a:xfrm>
            <a:off x="445915" y="2348880"/>
            <a:ext cx="1927131" cy="369332"/>
          </a:xfrm>
          <a:prstGeom prst="rect">
            <a:avLst/>
          </a:prstGeom>
          <a:noFill/>
        </p:spPr>
        <p:txBody>
          <a:bodyPr wrap="none" rtlCol="0">
            <a:spAutoFit/>
          </a:bodyPr>
          <a:lstStyle/>
          <a:p>
            <a:r>
              <a:rPr kumimoji="1" lang="en-US" altLang="ja-JP" b="1" i="1" u="sng" dirty="0"/>
              <a:t>Example cases (iii)</a:t>
            </a:r>
            <a:endParaRPr kumimoji="1" lang="ja-JP" altLang="en-US" b="1" i="1" u="sng" dirty="0"/>
          </a:p>
        </p:txBody>
      </p:sp>
      <p:sp>
        <p:nvSpPr>
          <p:cNvPr id="86" name="テキスト ボックス 85">
            <a:extLst>
              <a:ext uri="{FF2B5EF4-FFF2-40B4-BE49-F238E27FC236}">
                <a16:creationId xmlns:a16="http://schemas.microsoft.com/office/drawing/2014/main" xmlns="" id="{F35D1E55-C6AE-4BBA-B420-9B309E53C85C}"/>
              </a:ext>
            </a:extLst>
          </p:cNvPr>
          <p:cNvSpPr txBox="1"/>
          <p:nvPr/>
        </p:nvSpPr>
        <p:spPr>
          <a:xfrm>
            <a:off x="4442999" y="2855853"/>
            <a:ext cx="4287649" cy="1754326"/>
          </a:xfrm>
          <a:prstGeom prst="rect">
            <a:avLst/>
          </a:prstGeom>
          <a:solidFill>
            <a:schemeClr val="accent6">
              <a:lumMod val="20000"/>
              <a:lumOff val="80000"/>
            </a:schemeClr>
          </a:solidFill>
        </p:spPr>
        <p:txBody>
          <a:bodyPr wrap="none" rtlCol="0">
            <a:spAutoFit/>
          </a:bodyPr>
          <a:lstStyle/>
          <a:p>
            <a:r>
              <a:rPr lang="en-US" altLang="ja-JP" dirty="0"/>
              <a:t>- Program for learning is downloaded to </a:t>
            </a:r>
          </a:p>
          <a:p>
            <a:r>
              <a:rPr lang="en-US" altLang="ja-JP" dirty="0"/>
              <a:t>    a user’s computer</a:t>
            </a:r>
          </a:p>
          <a:p>
            <a:r>
              <a:rPr lang="en-US" altLang="ja-JP" dirty="0"/>
              <a:t>- Machine learning is conducted </a:t>
            </a:r>
          </a:p>
          <a:p>
            <a:r>
              <a:rPr lang="en-US" altLang="ja-JP" dirty="0"/>
              <a:t>    in a user’s computer.</a:t>
            </a:r>
          </a:p>
          <a:p>
            <a:r>
              <a:rPr kumimoji="1" lang="en-US" altLang="ja-JP" dirty="0"/>
              <a:t>- Utilization of a trained model is conducted</a:t>
            </a:r>
          </a:p>
          <a:p>
            <a:r>
              <a:rPr kumimoji="1" lang="en-US" altLang="ja-JP" dirty="0"/>
              <a:t>    in a user’s computer.</a:t>
            </a:r>
          </a:p>
        </p:txBody>
      </p:sp>
      <p:sp>
        <p:nvSpPr>
          <p:cNvPr id="7" name="テキスト ボックス 6">
            <a:extLst>
              <a:ext uri="{FF2B5EF4-FFF2-40B4-BE49-F238E27FC236}">
                <a16:creationId xmlns:a16="http://schemas.microsoft.com/office/drawing/2014/main" xmlns="" id="{D4DDCDDA-E464-4530-93BF-2F56F4A3747F}"/>
              </a:ext>
            </a:extLst>
          </p:cNvPr>
          <p:cNvSpPr txBox="1"/>
          <p:nvPr/>
        </p:nvSpPr>
        <p:spPr>
          <a:xfrm>
            <a:off x="646097" y="4587943"/>
            <a:ext cx="1580433" cy="307777"/>
          </a:xfrm>
          <a:prstGeom prst="rect">
            <a:avLst/>
          </a:prstGeom>
          <a:noFill/>
        </p:spPr>
        <p:txBody>
          <a:bodyPr wrap="none" rtlCol="0">
            <a:spAutoFit/>
          </a:bodyPr>
          <a:lstStyle/>
          <a:p>
            <a:r>
              <a:rPr kumimoji="1" lang="en-US" altLang="ja-JP" sz="1400" dirty="0">
                <a:solidFill>
                  <a:srgbClr val="FF0000"/>
                </a:solidFill>
              </a:rPr>
              <a:t>Computer program</a:t>
            </a:r>
            <a:endParaRPr kumimoji="1" lang="ja-JP" altLang="en-US" sz="1400" dirty="0">
              <a:solidFill>
                <a:srgbClr val="FF0000"/>
              </a:solidFill>
            </a:endParaRPr>
          </a:p>
        </p:txBody>
      </p:sp>
      <p:sp>
        <p:nvSpPr>
          <p:cNvPr id="106" name="楕円 105">
            <a:extLst>
              <a:ext uri="{FF2B5EF4-FFF2-40B4-BE49-F238E27FC236}">
                <a16:creationId xmlns:a16="http://schemas.microsoft.com/office/drawing/2014/main" xmlns="" id="{38C6397F-F223-499E-9293-CCB0CAF2A184}"/>
              </a:ext>
            </a:extLst>
          </p:cNvPr>
          <p:cNvSpPr/>
          <p:nvPr/>
        </p:nvSpPr>
        <p:spPr>
          <a:xfrm>
            <a:off x="413352" y="4429605"/>
            <a:ext cx="316676" cy="31667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C</a:t>
            </a:r>
            <a:endParaRPr kumimoji="1" lang="ja-JP" altLang="en-US" dirty="0">
              <a:solidFill>
                <a:srgbClr val="FF0000"/>
              </a:solidFill>
            </a:endParaRPr>
          </a:p>
        </p:txBody>
      </p:sp>
      <p:sp>
        <p:nvSpPr>
          <p:cNvPr id="115" name="テキスト ボックス 114">
            <a:extLst>
              <a:ext uri="{FF2B5EF4-FFF2-40B4-BE49-F238E27FC236}">
                <a16:creationId xmlns:a16="http://schemas.microsoft.com/office/drawing/2014/main" xmlns="" id="{B8F0A7A4-4DCE-4BE1-98AA-B9F03013DB2B}"/>
              </a:ext>
            </a:extLst>
          </p:cNvPr>
          <p:cNvSpPr txBox="1"/>
          <p:nvPr/>
        </p:nvSpPr>
        <p:spPr>
          <a:xfrm>
            <a:off x="4456861" y="4687976"/>
            <a:ext cx="4287649" cy="1477328"/>
          </a:xfrm>
          <a:prstGeom prst="rect">
            <a:avLst/>
          </a:prstGeom>
          <a:solidFill>
            <a:schemeClr val="accent3">
              <a:lumMod val="20000"/>
              <a:lumOff val="80000"/>
            </a:schemeClr>
          </a:solidFill>
        </p:spPr>
        <p:txBody>
          <a:bodyPr wrap="square" rtlCol="0">
            <a:spAutoFit/>
          </a:bodyPr>
          <a:lstStyle/>
          <a:p>
            <a:r>
              <a:rPr lang="en-US" altLang="ja-JP" dirty="0"/>
              <a:t>An applicant should claim, at least:</a:t>
            </a:r>
          </a:p>
          <a:p>
            <a:r>
              <a:rPr lang="en-US" altLang="ja-JP" dirty="0"/>
              <a:t>- a learning apparatus/ method</a:t>
            </a:r>
          </a:p>
          <a:p>
            <a:r>
              <a:rPr lang="en-US" altLang="ja-JP" dirty="0"/>
              <a:t>- a utilization apparatus/ method of a trained model</a:t>
            </a:r>
          </a:p>
          <a:p>
            <a:r>
              <a:rPr lang="en-US" altLang="ja-JP" dirty="0"/>
              <a:t>- </a:t>
            </a:r>
            <a:r>
              <a:rPr lang="en-US" altLang="ja-JP" dirty="0">
                <a:solidFill>
                  <a:srgbClr val="FF0000"/>
                </a:solidFill>
              </a:rPr>
              <a:t>a computer program for learning</a:t>
            </a:r>
          </a:p>
        </p:txBody>
      </p:sp>
      <p:sp>
        <p:nvSpPr>
          <p:cNvPr id="25" name="テキスト ボックス 24">
            <a:extLst>
              <a:ext uri="{FF2B5EF4-FFF2-40B4-BE49-F238E27FC236}">
                <a16:creationId xmlns:a16="http://schemas.microsoft.com/office/drawing/2014/main" xmlns="" id="{852F5354-A2AD-4325-BFA3-5D97898238ED}"/>
              </a:ext>
            </a:extLst>
          </p:cNvPr>
          <p:cNvSpPr txBox="1"/>
          <p:nvPr/>
        </p:nvSpPr>
        <p:spPr>
          <a:xfrm>
            <a:off x="656743" y="6513657"/>
            <a:ext cx="4233210" cy="369332"/>
          </a:xfrm>
          <a:prstGeom prst="rect">
            <a:avLst/>
          </a:prstGeom>
          <a:noFill/>
        </p:spPr>
        <p:txBody>
          <a:bodyPr wrap="none" rtlCol="0">
            <a:spAutoFit/>
          </a:bodyPr>
          <a:lstStyle/>
          <a:p>
            <a:r>
              <a:rPr lang="en-US" altLang="ja-JP" dirty="0"/>
              <a:t>© indicates a subject matter to be claimed.</a:t>
            </a:r>
            <a:endParaRPr kumimoji="1" lang="ja-JP" altLang="en-US" dirty="0"/>
          </a:p>
        </p:txBody>
      </p:sp>
      <p:sp>
        <p:nvSpPr>
          <p:cNvPr id="28" name="テキスト ボックス 27">
            <a:extLst>
              <a:ext uri="{FF2B5EF4-FFF2-40B4-BE49-F238E27FC236}">
                <a16:creationId xmlns:a16="http://schemas.microsoft.com/office/drawing/2014/main" xmlns="" id="{8C9A8445-184A-4061-B72B-076FF9072421}"/>
              </a:ext>
            </a:extLst>
          </p:cNvPr>
          <p:cNvSpPr txBox="1"/>
          <p:nvPr/>
        </p:nvSpPr>
        <p:spPr>
          <a:xfrm>
            <a:off x="2971492" y="4387191"/>
            <a:ext cx="900439" cy="369332"/>
          </a:xfrm>
          <a:prstGeom prst="rect">
            <a:avLst/>
          </a:prstGeom>
          <a:noFill/>
        </p:spPr>
        <p:txBody>
          <a:bodyPr wrap="none" rtlCol="0">
            <a:spAutoFit/>
          </a:bodyPr>
          <a:lstStyle/>
          <a:p>
            <a:r>
              <a:rPr kumimoji="1" lang="en-US" altLang="ja-JP" dirty="0"/>
              <a:t>request</a:t>
            </a:r>
            <a:endParaRPr kumimoji="1" lang="ja-JP" altLang="en-US" dirty="0"/>
          </a:p>
        </p:txBody>
      </p:sp>
    </p:spTree>
    <p:extLst>
      <p:ext uri="{BB962C8B-B14F-4D97-AF65-F5344CB8AC3E}">
        <p14:creationId xmlns:p14="http://schemas.microsoft.com/office/powerpoint/2010/main" val="3126042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D58475A-D757-4998-BA1A-1088544E32C7}"/>
              </a:ext>
            </a:extLst>
          </p:cNvPr>
          <p:cNvSpPr>
            <a:spLocks noGrp="1"/>
          </p:cNvSpPr>
          <p:nvPr>
            <p:ph type="title"/>
          </p:nvPr>
        </p:nvSpPr>
        <p:spPr/>
        <p:txBody>
          <a:bodyPr/>
          <a:lstStyle/>
          <a:p>
            <a:r>
              <a:rPr kumimoji="1" lang="en-US" altLang="ja-JP" dirty="0"/>
              <a:t>Overview</a:t>
            </a:r>
            <a:endParaRPr kumimoji="1" lang="ja-JP" altLang="en-US" dirty="0"/>
          </a:p>
        </p:txBody>
      </p:sp>
      <p:sp>
        <p:nvSpPr>
          <p:cNvPr id="3" name="コンテンツ プレースホルダー 2">
            <a:extLst>
              <a:ext uri="{FF2B5EF4-FFF2-40B4-BE49-F238E27FC236}">
                <a16:creationId xmlns:a16="http://schemas.microsoft.com/office/drawing/2014/main" xmlns="" id="{BC7A5942-01BB-4D43-BAD5-E266B44CBA80}"/>
              </a:ext>
            </a:extLst>
          </p:cNvPr>
          <p:cNvSpPr>
            <a:spLocks noGrp="1"/>
          </p:cNvSpPr>
          <p:nvPr>
            <p:ph sz="quarter" idx="10"/>
          </p:nvPr>
        </p:nvSpPr>
        <p:spPr/>
        <p:txBody>
          <a:bodyPr>
            <a:normAutofit fontScale="92500"/>
          </a:bodyPr>
          <a:lstStyle/>
          <a:p>
            <a:pPr marL="514350" indent="-514350">
              <a:buFont typeface="+mj-lt"/>
              <a:buAutoNum type="arabicPeriod"/>
            </a:pPr>
            <a:r>
              <a:rPr lang="en-US" altLang="ja-JP" sz="2800" dirty="0">
                <a:solidFill>
                  <a:schemeClr val="bg1">
                    <a:lumMod val="85000"/>
                  </a:schemeClr>
                </a:solidFill>
              </a:rPr>
              <a:t>Basics of AI (Machine Learning)</a:t>
            </a:r>
          </a:p>
          <a:p>
            <a:pPr marL="514350" indent="-514350">
              <a:buFont typeface="+mj-lt"/>
              <a:buAutoNum type="arabicPeriod"/>
            </a:pPr>
            <a:endParaRPr kumimoji="1" lang="en-US" altLang="ja-JP" sz="2800" dirty="0"/>
          </a:p>
          <a:p>
            <a:pPr marL="514350" indent="-514350">
              <a:buFont typeface="+mj-lt"/>
              <a:buAutoNum type="arabicPeriod"/>
            </a:pPr>
            <a:r>
              <a:rPr lang="en-US" altLang="ja-JP" sz="2800" dirty="0"/>
              <a:t>Tips for Protecting AI-Related Invention in Japan</a:t>
            </a:r>
          </a:p>
          <a:p>
            <a:pPr marL="914400" lvl="1" indent="-514350">
              <a:buFont typeface="+mj-lt"/>
              <a:buAutoNum type="romanUcPeriod"/>
            </a:pPr>
            <a:r>
              <a:rPr lang="en-US" altLang="ja-JP" sz="2400" dirty="0">
                <a:solidFill>
                  <a:schemeClr val="bg1">
                    <a:lumMod val="85000"/>
                  </a:schemeClr>
                </a:solidFill>
              </a:rPr>
              <a:t>Allowable Claim Category (Subject Matter)</a:t>
            </a:r>
          </a:p>
          <a:p>
            <a:pPr marL="914400" lvl="1" indent="-514350">
              <a:buFont typeface="+mj-lt"/>
              <a:buAutoNum type="romanUcPeriod"/>
            </a:pPr>
            <a:r>
              <a:rPr lang="en-US" altLang="ja-JP" sz="2400" dirty="0">
                <a:solidFill>
                  <a:schemeClr val="bg1">
                    <a:lumMod val="85000"/>
                  </a:schemeClr>
                </a:solidFill>
              </a:rPr>
              <a:t>Claims in Accordance with Business Model</a:t>
            </a:r>
          </a:p>
          <a:p>
            <a:pPr marL="914400" lvl="1" indent="-514350">
              <a:buFont typeface="+mj-lt"/>
              <a:buAutoNum type="romanUcPeriod"/>
            </a:pPr>
            <a:r>
              <a:rPr lang="en-US" altLang="ja-JP" sz="2400" dirty="0"/>
              <a:t>System Incorporating a Machine Learning Unit as One of the Claim Elements</a:t>
            </a:r>
          </a:p>
          <a:p>
            <a:pPr marL="914400" lvl="1" indent="-514350">
              <a:buFont typeface="+mj-lt"/>
              <a:buAutoNum type="romanUcPeriod"/>
            </a:pPr>
            <a:r>
              <a:rPr lang="en-US" altLang="ja-JP" sz="2400" dirty="0">
                <a:solidFill>
                  <a:schemeClr val="bg1">
                    <a:lumMod val="85000"/>
                  </a:schemeClr>
                </a:solidFill>
              </a:rPr>
              <a:t>Others</a:t>
            </a:r>
          </a:p>
          <a:p>
            <a:pPr marL="514350" indent="-514350">
              <a:buFont typeface="+mj-lt"/>
              <a:buAutoNum type="arabicPeriod"/>
            </a:pPr>
            <a:endParaRPr kumimoji="1" lang="en-US" altLang="ja-JP" sz="2800" dirty="0">
              <a:solidFill>
                <a:schemeClr val="bg1">
                  <a:lumMod val="85000"/>
                </a:schemeClr>
              </a:solidFill>
            </a:endParaRPr>
          </a:p>
          <a:p>
            <a:pPr marL="514350" indent="-514350">
              <a:buFont typeface="+mj-lt"/>
              <a:buAutoNum type="arabicPeriod"/>
            </a:pPr>
            <a:r>
              <a:rPr kumimoji="1" lang="en-US" altLang="ja-JP" sz="2800" dirty="0">
                <a:solidFill>
                  <a:schemeClr val="bg1">
                    <a:lumMod val="85000"/>
                  </a:schemeClr>
                </a:solidFill>
              </a:rPr>
              <a:t>Summary</a:t>
            </a:r>
          </a:p>
        </p:txBody>
      </p:sp>
    </p:spTree>
    <p:extLst>
      <p:ext uri="{BB962C8B-B14F-4D97-AF65-F5344CB8AC3E}">
        <p14:creationId xmlns:p14="http://schemas.microsoft.com/office/powerpoint/2010/main" val="2196502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28DCBFB-A401-4409-9FC2-218717AFBACD}"/>
              </a:ext>
            </a:extLst>
          </p:cNvPr>
          <p:cNvSpPr>
            <a:spLocks noGrp="1"/>
          </p:cNvSpPr>
          <p:nvPr>
            <p:ph type="title"/>
          </p:nvPr>
        </p:nvSpPr>
        <p:spPr/>
        <p:txBody>
          <a:bodyPr>
            <a:normAutofit/>
          </a:bodyPr>
          <a:lstStyle/>
          <a:p>
            <a:pPr algn="l"/>
            <a:r>
              <a:rPr lang="en-US" altLang="ja-JP" sz="2800" dirty="0"/>
              <a:t>III. System Incorporating a Machine Learning Unit </a:t>
            </a:r>
            <a:br>
              <a:rPr lang="en-US" altLang="ja-JP" sz="2800" dirty="0"/>
            </a:br>
            <a:r>
              <a:rPr lang="en-US" altLang="ja-JP" sz="2800" dirty="0"/>
              <a:t>     as One of the Claim Elements</a:t>
            </a:r>
            <a:endParaRPr kumimoji="1" lang="ja-JP" altLang="en-US" sz="2800" dirty="0"/>
          </a:p>
        </p:txBody>
      </p:sp>
      <p:sp>
        <p:nvSpPr>
          <p:cNvPr id="3" name="コンテンツ プレースホルダー 2">
            <a:extLst>
              <a:ext uri="{FF2B5EF4-FFF2-40B4-BE49-F238E27FC236}">
                <a16:creationId xmlns:a16="http://schemas.microsoft.com/office/drawing/2014/main" xmlns="" id="{6ED04777-72DF-413D-9334-286E3187690E}"/>
              </a:ext>
            </a:extLst>
          </p:cNvPr>
          <p:cNvSpPr>
            <a:spLocks noGrp="1"/>
          </p:cNvSpPr>
          <p:nvPr>
            <p:ph sz="quarter" idx="10"/>
          </p:nvPr>
        </p:nvSpPr>
        <p:spPr>
          <a:xfrm>
            <a:off x="467544" y="1772816"/>
            <a:ext cx="8208912" cy="4464496"/>
          </a:xfrm>
        </p:spPr>
        <p:txBody>
          <a:bodyPr>
            <a:normAutofit fontScale="92500" lnSpcReduction="10000"/>
          </a:bodyPr>
          <a:lstStyle/>
          <a:p>
            <a:r>
              <a:rPr kumimoji="1" lang="en-US" altLang="ja-JP" sz="2800" dirty="0"/>
              <a:t>AI can be used in any kind of business, and thus machine learning unit is often incorporated </a:t>
            </a:r>
            <a:r>
              <a:rPr lang="en-US" altLang="ja-JP" sz="2800" dirty="0"/>
              <a:t>as one of the elements of invention.</a:t>
            </a:r>
            <a:endParaRPr kumimoji="1" lang="en-US" altLang="ja-JP" sz="2800" dirty="0"/>
          </a:p>
          <a:p>
            <a:endParaRPr lang="en-US" altLang="ja-JP" sz="2800" dirty="0"/>
          </a:p>
          <a:p>
            <a:r>
              <a:rPr kumimoji="1" lang="en-US" altLang="ja-JP" sz="2800" i="1" dirty="0"/>
              <a:t>Tips for drafting a claim in Japan</a:t>
            </a:r>
          </a:p>
          <a:p>
            <a:pPr lvl="1"/>
            <a:r>
              <a:rPr kumimoji="1" lang="en-US" altLang="ja-JP" sz="2400" dirty="0"/>
              <a:t>If m</a:t>
            </a:r>
            <a:r>
              <a:rPr lang="en-US" altLang="ja-JP" sz="2400" dirty="0"/>
              <a:t>achine learning is not an essential feature, it is not recommended to incorporate a machine learning unit as a claim element.</a:t>
            </a:r>
          </a:p>
          <a:p>
            <a:pPr lvl="1"/>
            <a:r>
              <a:rPr kumimoji="1" lang="en-US" altLang="ja-JP" sz="2400" dirty="0"/>
              <a:t>If machine learning is an essential feature but a </a:t>
            </a:r>
            <a:r>
              <a:rPr lang="en-US" altLang="ja-JP" sz="2400" dirty="0"/>
              <a:t>type of machine learning is not essential, it is one idea to include </a:t>
            </a:r>
            <a:r>
              <a:rPr lang="en-US" altLang="ja-JP" sz="2400" u="sng" dirty="0"/>
              <a:t>a phrase of “machine learning” in a claim and support the word in a specification.</a:t>
            </a:r>
          </a:p>
        </p:txBody>
      </p:sp>
    </p:spTree>
    <p:extLst>
      <p:ext uri="{BB962C8B-B14F-4D97-AF65-F5344CB8AC3E}">
        <p14:creationId xmlns:p14="http://schemas.microsoft.com/office/powerpoint/2010/main" val="222833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xmlns="" id="{3DF5202D-3B23-4D28-B866-43395CAE5348}"/>
              </a:ext>
            </a:extLst>
          </p:cNvPr>
          <p:cNvSpPr>
            <a:spLocks noGrp="1"/>
          </p:cNvSpPr>
          <p:nvPr>
            <p:ph type="title"/>
          </p:nvPr>
        </p:nvSpPr>
        <p:spPr>
          <a:xfrm>
            <a:off x="457200" y="274638"/>
            <a:ext cx="8229600" cy="1143000"/>
          </a:xfrm>
        </p:spPr>
        <p:txBody>
          <a:bodyPr/>
          <a:lstStyle/>
          <a:p>
            <a:r>
              <a:rPr lang="en-US" altLang="ja-JP" sz="3600" dirty="0"/>
              <a:t>Disclaimer</a:t>
            </a:r>
            <a:endParaRPr kumimoji="1" lang="ja-JP" altLang="en-US" sz="3600" dirty="0"/>
          </a:p>
        </p:txBody>
      </p:sp>
      <p:sp>
        <p:nvSpPr>
          <p:cNvPr id="9" name="コンテンツ プレースホルダー 8">
            <a:extLst>
              <a:ext uri="{FF2B5EF4-FFF2-40B4-BE49-F238E27FC236}">
                <a16:creationId xmlns:a16="http://schemas.microsoft.com/office/drawing/2014/main" xmlns="" id="{9CD6F841-7A60-4A20-AE04-9DF7B568EAEC}"/>
              </a:ext>
            </a:extLst>
          </p:cNvPr>
          <p:cNvSpPr txBox="1">
            <a:spLocks/>
          </p:cNvSpPr>
          <p:nvPr/>
        </p:nvSpPr>
        <p:spPr>
          <a:xfrm>
            <a:off x="457200" y="1484784"/>
            <a:ext cx="8229600" cy="4525963"/>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baseline="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2000"/>
              <a:t>The materials prepared and presented here reflect the personal views of the author and do not represent any other individuals or entities. Iizuka International Patent Office and Japan Patent Attorneys Association does not assume any responsibility for the materials.</a:t>
            </a:r>
          </a:p>
          <a:p>
            <a:pPr marL="0" indent="0">
              <a:buFont typeface="Arial" panose="020B0604020202020204" pitchFamily="34" charset="0"/>
              <a:buNone/>
            </a:pPr>
            <a:endParaRPr lang="en-US" altLang="ja-JP" sz="2000"/>
          </a:p>
          <a:p>
            <a:pPr marL="0" indent="0">
              <a:buFont typeface="Arial" panose="020B0604020202020204" pitchFamily="34" charset="0"/>
              <a:buNone/>
            </a:pPr>
            <a:r>
              <a:rPr lang="en-US" altLang="ja-JP" sz="2000"/>
              <a:t>It is understood that each case is fact specific and the materials are not intended to be a source of legal advice.  These materials may or may not be relevant to any particular situation.</a:t>
            </a:r>
          </a:p>
          <a:p>
            <a:pPr marL="0" indent="0">
              <a:buFont typeface="Arial" panose="020B0604020202020204" pitchFamily="34" charset="0"/>
              <a:buNone/>
            </a:pPr>
            <a:endParaRPr lang="en-US" altLang="ja-JP" sz="2000"/>
          </a:p>
          <a:p>
            <a:pPr marL="0" indent="0">
              <a:buFont typeface="Arial" panose="020B0604020202020204" pitchFamily="34" charset="0"/>
              <a:buNone/>
            </a:pPr>
            <a:r>
              <a:rPr lang="en-US" altLang="ja-JP" sz="2000"/>
              <a:t>The author, Iizuka International Patent Office or Japan Patent Attorneys Association cannot be bound to the statements given in these materials.  Although every attempt was made to ensure that these materials are accurate, errors or omissions may be contained therein and any liability is disclaimed.</a:t>
            </a:r>
            <a:endParaRPr lang="ja-JP" altLang="en-US" sz="2000"/>
          </a:p>
          <a:p>
            <a:pPr marL="0" indent="0">
              <a:buFont typeface="Arial" panose="020B0604020202020204" pitchFamily="34" charset="0"/>
              <a:buNone/>
            </a:pPr>
            <a:endParaRPr lang="ja-JP" altLang="en-US" sz="2000" dirty="0"/>
          </a:p>
        </p:txBody>
      </p:sp>
    </p:spTree>
    <p:extLst>
      <p:ext uri="{BB962C8B-B14F-4D97-AF65-F5344CB8AC3E}">
        <p14:creationId xmlns:p14="http://schemas.microsoft.com/office/powerpoint/2010/main" val="2273007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28DCBFB-A401-4409-9FC2-218717AFBACD}"/>
              </a:ext>
            </a:extLst>
          </p:cNvPr>
          <p:cNvSpPr>
            <a:spLocks noGrp="1"/>
          </p:cNvSpPr>
          <p:nvPr>
            <p:ph type="title"/>
          </p:nvPr>
        </p:nvSpPr>
        <p:spPr/>
        <p:txBody>
          <a:bodyPr>
            <a:normAutofit/>
          </a:bodyPr>
          <a:lstStyle/>
          <a:p>
            <a:pPr algn="l"/>
            <a:r>
              <a:rPr lang="en-US" altLang="ja-JP" sz="2800" dirty="0"/>
              <a:t>III. System Incorporating a Machine Learning Unit </a:t>
            </a:r>
            <a:br>
              <a:rPr lang="en-US" altLang="ja-JP" sz="2800" dirty="0"/>
            </a:br>
            <a:r>
              <a:rPr lang="en-US" altLang="ja-JP" sz="2800" dirty="0"/>
              <a:t>     as One of the Claim Elements</a:t>
            </a:r>
            <a:endParaRPr kumimoji="1" lang="ja-JP" altLang="en-US" sz="2800" dirty="0"/>
          </a:p>
        </p:txBody>
      </p:sp>
      <p:sp>
        <p:nvSpPr>
          <p:cNvPr id="4" name="テキスト ボックス 3">
            <a:extLst>
              <a:ext uri="{FF2B5EF4-FFF2-40B4-BE49-F238E27FC236}">
                <a16:creationId xmlns:a16="http://schemas.microsoft.com/office/drawing/2014/main" xmlns="" id="{67845740-DF27-4E4D-9E3F-242ECD240FBB}"/>
              </a:ext>
            </a:extLst>
          </p:cNvPr>
          <p:cNvSpPr txBox="1"/>
          <p:nvPr/>
        </p:nvSpPr>
        <p:spPr>
          <a:xfrm>
            <a:off x="457200" y="1476208"/>
            <a:ext cx="6450997" cy="369332"/>
          </a:xfrm>
          <a:prstGeom prst="rect">
            <a:avLst/>
          </a:prstGeom>
          <a:noFill/>
        </p:spPr>
        <p:txBody>
          <a:bodyPr wrap="none" rtlCol="0">
            <a:spAutoFit/>
          </a:bodyPr>
          <a:lstStyle/>
          <a:p>
            <a:r>
              <a:rPr kumimoji="1" lang="en-US" altLang="ja-JP" b="1" i="1" u="sng" dirty="0"/>
              <a:t>Example cases (from Examination Handbook Appendix A Case 31)</a:t>
            </a:r>
            <a:endParaRPr kumimoji="1" lang="ja-JP" altLang="en-US" b="1" i="1" u="sng" dirty="0"/>
          </a:p>
        </p:txBody>
      </p:sp>
      <p:sp>
        <p:nvSpPr>
          <p:cNvPr id="5" name="テキスト ボックス 4">
            <a:extLst>
              <a:ext uri="{FF2B5EF4-FFF2-40B4-BE49-F238E27FC236}">
                <a16:creationId xmlns:a16="http://schemas.microsoft.com/office/drawing/2014/main" xmlns="" id="{334FE315-6992-4277-88DE-E157D1241B61}"/>
              </a:ext>
            </a:extLst>
          </p:cNvPr>
          <p:cNvSpPr txBox="1"/>
          <p:nvPr/>
        </p:nvSpPr>
        <p:spPr>
          <a:xfrm>
            <a:off x="539552" y="1903069"/>
            <a:ext cx="5184576" cy="4247317"/>
          </a:xfrm>
          <a:prstGeom prst="rect">
            <a:avLst/>
          </a:prstGeom>
          <a:noFill/>
        </p:spPr>
        <p:txBody>
          <a:bodyPr wrap="square" rtlCol="0">
            <a:spAutoFit/>
          </a:bodyPr>
          <a:lstStyle/>
          <a:p>
            <a:r>
              <a:rPr lang="en-US" altLang="ja-JP" dirty="0"/>
              <a:t>[Claim 1]     A learning system comprising: </a:t>
            </a:r>
          </a:p>
          <a:p>
            <a:r>
              <a:rPr lang="en-US" altLang="ja-JP" dirty="0"/>
              <a:t>     a plurality of </a:t>
            </a:r>
            <a:r>
              <a:rPr lang="en-US" altLang="ja-JP" u="sng" dirty="0"/>
              <a:t>vehicle onboard devices</a:t>
            </a:r>
            <a:r>
              <a:rPr lang="en-US" altLang="ja-JP" dirty="0"/>
              <a:t>; and</a:t>
            </a:r>
          </a:p>
          <a:p>
            <a:r>
              <a:rPr lang="en-US" altLang="ja-JP" dirty="0"/>
              <a:t>     </a:t>
            </a:r>
            <a:r>
              <a:rPr lang="en-US" altLang="ja-JP" u="sng" dirty="0"/>
              <a:t>a server </a:t>
            </a:r>
            <a:r>
              <a:rPr lang="en-US" altLang="ja-JP" dirty="0"/>
              <a:t>to communicate with the vehicle onboard devices, and</a:t>
            </a:r>
          </a:p>
          <a:p>
            <a:r>
              <a:rPr lang="en-US" altLang="ja-JP" dirty="0"/>
              <a:t>     </a:t>
            </a:r>
            <a:r>
              <a:rPr lang="en-US" altLang="ja-JP" u="sng" dirty="0"/>
              <a:t>the vehicle onboard device</a:t>
            </a:r>
            <a:r>
              <a:rPr lang="en-US" altLang="ja-JP" dirty="0"/>
              <a:t>, comprising:</a:t>
            </a:r>
          </a:p>
          <a:p>
            <a:r>
              <a:rPr lang="en-US" altLang="ja-JP" dirty="0"/>
              <a:t>     an image recognition unit for …;</a:t>
            </a:r>
          </a:p>
          <a:p>
            <a:r>
              <a:rPr lang="en-US" altLang="ja-JP" dirty="0"/>
              <a:t>     a provision unit for providing the server with the image data as learning data;</a:t>
            </a:r>
          </a:p>
          <a:p>
            <a:r>
              <a:rPr lang="en-US" altLang="ja-JP" dirty="0"/>
              <a:t>     …</a:t>
            </a:r>
          </a:p>
          <a:p>
            <a:r>
              <a:rPr lang="en-US" altLang="ja-JP" dirty="0"/>
              <a:t>     </a:t>
            </a:r>
            <a:r>
              <a:rPr lang="en-US" altLang="ja-JP" u="sng" dirty="0"/>
              <a:t>the server</a:t>
            </a:r>
            <a:r>
              <a:rPr lang="en-US" altLang="ja-JP" dirty="0"/>
              <a:t>, comprising:</a:t>
            </a:r>
          </a:p>
          <a:p>
            <a:r>
              <a:rPr lang="en-US" altLang="ja-JP" dirty="0"/>
              <a:t>     ...</a:t>
            </a:r>
          </a:p>
          <a:p>
            <a:r>
              <a:rPr lang="en-US" altLang="ja-JP" dirty="0"/>
              <a:t>     </a:t>
            </a:r>
            <a:r>
              <a:rPr lang="en-US" altLang="ja-JP" b="1" i="1" u="sng" dirty="0"/>
              <a:t>a learning unit for conducting machine learning and generating data for updating the parameters</a:t>
            </a:r>
            <a:r>
              <a:rPr lang="en-US" altLang="ja-JP" dirty="0"/>
              <a:t>;</a:t>
            </a:r>
          </a:p>
          <a:p>
            <a:r>
              <a:rPr lang="en-US" altLang="ja-JP" dirty="0"/>
              <a:t>     a provision unit for providing the vehicle onboard devices with the data for renewing the parameters.</a:t>
            </a:r>
          </a:p>
        </p:txBody>
      </p:sp>
      <p:pic>
        <p:nvPicPr>
          <p:cNvPr id="12" name="図 11">
            <a:extLst>
              <a:ext uri="{FF2B5EF4-FFF2-40B4-BE49-F238E27FC236}">
                <a16:creationId xmlns:a16="http://schemas.microsoft.com/office/drawing/2014/main" xmlns="" id="{EC299879-CEA9-45F9-BCE7-DAAEADC2152D}"/>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5724128" y="4149080"/>
            <a:ext cx="792088" cy="543787"/>
          </a:xfrm>
          <a:prstGeom prst="rect">
            <a:avLst/>
          </a:prstGeom>
        </p:spPr>
      </p:pic>
      <p:pic>
        <p:nvPicPr>
          <p:cNvPr id="14" name="図 13">
            <a:extLst>
              <a:ext uri="{FF2B5EF4-FFF2-40B4-BE49-F238E27FC236}">
                <a16:creationId xmlns:a16="http://schemas.microsoft.com/office/drawing/2014/main" xmlns="" id="{277B6278-291C-4B6C-98B4-571456B90843}"/>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6946976" y="4821683"/>
            <a:ext cx="792088" cy="543787"/>
          </a:xfrm>
          <a:prstGeom prst="rect">
            <a:avLst/>
          </a:prstGeom>
        </p:spPr>
      </p:pic>
      <p:pic>
        <p:nvPicPr>
          <p:cNvPr id="15" name="図 14">
            <a:extLst>
              <a:ext uri="{FF2B5EF4-FFF2-40B4-BE49-F238E27FC236}">
                <a16:creationId xmlns:a16="http://schemas.microsoft.com/office/drawing/2014/main" xmlns="" id="{A138B0AD-C103-470A-AA38-2BA512B29F4B}"/>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8032296" y="4149080"/>
            <a:ext cx="792088" cy="543787"/>
          </a:xfrm>
          <a:prstGeom prst="rect">
            <a:avLst/>
          </a:prstGeom>
        </p:spPr>
      </p:pic>
      <p:cxnSp>
        <p:nvCxnSpPr>
          <p:cNvPr id="17" name="直線コネクタ 16">
            <a:extLst>
              <a:ext uri="{FF2B5EF4-FFF2-40B4-BE49-F238E27FC236}">
                <a16:creationId xmlns:a16="http://schemas.microsoft.com/office/drawing/2014/main" xmlns="" id="{BE1031F6-78EC-43E6-A7C7-AA0A177DA22A}"/>
              </a:ext>
            </a:extLst>
          </p:cNvPr>
          <p:cNvCxnSpPr>
            <a:cxnSpLocks/>
          </p:cNvCxnSpPr>
          <p:nvPr/>
        </p:nvCxnSpPr>
        <p:spPr>
          <a:xfrm flipH="1">
            <a:off x="6516216" y="3119660"/>
            <a:ext cx="826804" cy="1029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xmlns="" id="{5333093B-FE5F-4734-9D11-21E82A9882DF}"/>
              </a:ext>
            </a:extLst>
          </p:cNvPr>
          <p:cNvCxnSpPr>
            <a:cxnSpLocks/>
          </p:cNvCxnSpPr>
          <p:nvPr/>
        </p:nvCxnSpPr>
        <p:spPr>
          <a:xfrm>
            <a:off x="7343020" y="3119660"/>
            <a:ext cx="0" cy="13894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xmlns="" id="{B7963E87-EF3E-4093-9274-4763A9C4926E}"/>
              </a:ext>
            </a:extLst>
          </p:cNvPr>
          <p:cNvCxnSpPr>
            <a:cxnSpLocks/>
          </p:cNvCxnSpPr>
          <p:nvPr/>
        </p:nvCxnSpPr>
        <p:spPr>
          <a:xfrm>
            <a:off x="7343020" y="3119660"/>
            <a:ext cx="689275" cy="9070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xmlns="" id="{75F7C16B-304B-4350-B5A3-F839DAF1A127}"/>
              </a:ext>
            </a:extLst>
          </p:cNvPr>
          <p:cNvSpPr txBox="1"/>
          <p:nvPr/>
        </p:nvSpPr>
        <p:spPr>
          <a:xfrm>
            <a:off x="6970718" y="2636912"/>
            <a:ext cx="769634" cy="369332"/>
          </a:xfrm>
          <a:prstGeom prst="rect">
            <a:avLst/>
          </a:prstGeom>
          <a:noFill/>
        </p:spPr>
        <p:txBody>
          <a:bodyPr wrap="none" rtlCol="0">
            <a:spAutoFit/>
          </a:bodyPr>
          <a:lstStyle/>
          <a:p>
            <a:r>
              <a:rPr kumimoji="1" lang="en-US" altLang="ja-JP" dirty="0"/>
              <a:t>server</a:t>
            </a:r>
            <a:endParaRPr kumimoji="1" lang="ja-JP" altLang="en-US" dirty="0"/>
          </a:p>
        </p:txBody>
      </p:sp>
      <p:sp>
        <p:nvSpPr>
          <p:cNvPr id="26" name="テキスト ボックス 25">
            <a:extLst>
              <a:ext uri="{FF2B5EF4-FFF2-40B4-BE49-F238E27FC236}">
                <a16:creationId xmlns:a16="http://schemas.microsoft.com/office/drawing/2014/main" xmlns="" id="{F7F4E9C9-F1DA-4653-878A-89E0D7075385}"/>
              </a:ext>
            </a:extLst>
          </p:cNvPr>
          <p:cNvSpPr txBox="1"/>
          <p:nvPr/>
        </p:nvSpPr>
        <p:spPr>
          <a:xfrm>
            <a:off x="5620915" y="4692867"/>
            <a:ext cx="981423" cy="646331"/>
          </a:xfrm>
          <a:prstGeom prst="rect">
            <a:avLst/>
          </a:prstGeom>
          <a:noFill/>
        </p:spPr>
        <p:txBody>
          <a:bodyPr wrap="none" rtlCol="0">
            <a:spAutoFit/>
          </a:bodyPr>
          <a:lstStyle/>
          <a:p>
            <a:r>
              <a:rPr lang="en-US" altLang="ja-JP" dirty="0"/>
              <a:t>onboard</a:t>
            </a:r>
          </a:p>
          <a:p>
            <a:r>
              <a:rPr kumimoji="1" lang="en-US" altLang="ja-JP" dirty="0"/>
              <a:t>device</a:t>
            </a:r>
            <a:endParaRPr kumimoji="1" lang="ja-JP" altLang="en-US" dirty="0"/>
          </a:p>
        </p:txBody>
      </p:sp>
      <p:sp>
        <p:nvSpPr>
          <p:cNvPr id="27" name="テキスト ボックス 26">
            <a:extLst>
              <a:ext uri="{FF2B5EF4-FFF2-40B4-BE49-F238E27FC236}">
                <a16:creationId xmlns:a16="http://schemas.microsoft.com/office/drawing/2014/main" xmlns="" id="{355B1C23-1D63-4288-9054-E31CA6371237}"/>
              </a:ext>
            </a:extLst>
          </p:cNvPr>
          <p:cNvSpPr txBox="1"/>
          <p:nvPr/>
        </p:nvSpPr>
        <p:spPr>
          <a:xfrm>
            <a:off x="6852308" y="5309322"/>
            <a:ext cx="981423" cy="646331"/>
          </a:xfrm>
          <a:prstGeom prst="rect">
            <a:avLst/>
          </a:prstGeom>
          <a:noFill/>
        </p:spPr>
        <p:txBody>
          <a:bodyPr wrap="none" rtlCol="0">
            <a:spAutoFit/>
          </a:bodyPr>
          <a:lstStyle/>
          <a:p>
            <a:r>
              <a:rPr lang="en-US" altLang="ja-JP" dirty="0"/>
              <a:t>onboard</a:t>
            </a:r>
          </a:p>
          <a:p>
            <a:r>
              <a:rPr kumimoji="1" lang="en-US" altLang="ja-JP" dirty="0"/>
              <a:t>device</a:t>
            </a:r>
            <a:endParaRPr kumimoji="1" lang="ja-JP" altLang="en-US" dirty="0"/>
          </a:p>
        </p:txBody>
      </p:sp>
      <p:sp>
        <p:nvSpPr>
          <p:cNvPr id="28" name="テキスト ボックス 27">
            <a:extLst>
              <a:ext uri="{FF2B5EF4-FFF2-40B4-BE49-F238E27FC236}">
                <a16:creationId xmlns:a16="http://schemas.microsoft.com/office/drawing/2014/main" xmlns="" id="{ED0D7EAE-6758-4BD6-8F1C-5E5EBDBE38B7}"/>
              </a:ext>
            </a:extLst>
          </p:cNvPr>
          <p:cNvSpPr txBox="1"/>
          <p:nvPr/>
        </p:nvSpPr>
        <p:spPr>
          <a:xfrm>
            <a:off x="7963162" y="4649317"/>
            <a:ext cx="981423" cy="646331"/>
          </a:xfrm>
          <a:prstGeom prst="rect">
            <a:avLst/>
          </a:prstGeom>
          <a:noFill/>
        </p:spPr>
        <p:txBody>
          <a:bodyPr wrap="none" rtlCol="0">
            <a:spAutoFit/>
          </a:bodyPr>
          <a:lstStyle/>
          <a:p>
            <a:r>
              <a:rPr lang="en-US" altLang="ja-JP" dirty="0"/>
              <a:t>onboard</a:t>
            </a:r>
          </a:p>
          <a:p>
            <a:r>
              <a:rPr kumimoji="1" lang="en-US" altLang="ja-JP" dirty="0"/>
              <a:t>device</a:t>
            </a:r>
            <a:endParaRPr kumimoji="1" lang="ja-JP" altLang="en-US" dirty="0"/>
          </a:p>
        </p:txBody>
      </p:sp>
      <p:pic>
        <p:nvPicPr>
          <p:cNvPr id="16" name="図 15">
            <a:extLst>
              <a:ext uri="{FF2B5EF4-FFF2-40B4-BE49-F238E27FC236}">
                <a16:creationId xmlns:a16="http://schemas.microsoft.com/office/drawing/2014/main" xmlns="" id="{072F0E33-F82D-4F95-B19B-EED606CC0B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7488" y="1916832"/>
            <a:ext cx="551061" cy="720080"/>
          </a:xfrm>
          <a:prstGeom prst="rect">
            <a:avLst/>
          </a:prstGeom>
        </p:spPr>
      </p:pic>
    </p:spTree>
    <p:extLst>
      <p:ext uri="{BB962C8B-B14F-4D97-AF65-F5344CB8AC3E}">
        <p14:creationId xmlns:p14="http://schemas.microsoft.com/office/powerpoint/2010/main" val="736801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D58475A-D757-4998-BA1A-1088544E32C7}"/>
              </a:ext>
            </a:extLst>
          </p:cNvPr>
          <p:cNvSpPr>
            <a:spLocks noGrp="1"/>
          </p:cNvSpPr>
          <p:nvPr>
            <p:ph type="title"/>
          </p:nvPr>
        </p:nvSpPr>
        <p:spPr/>
        <p:txBody>
          <a:bodyPr/>
          <a:lstStyle/>
          <a:p>
            <a:r>
              <a:rPr kumimoji="1" lang="en-US" altLang="ja-JP" dirty="0"/>
              <a:t>Overview</a:t>
            </a:r>
            <a:endParaRPr kumimoji="1" lang="ja-JP" altLang="en-US" dirty="0"/>
          </a:p>
        </p:txBody>
      </p:sp>
      <p:sp>
        <p:nvSpPr>
          <p:cNvPr id="3" name="コンテンツ プレースホルダー 2">
            <a:extLst>
              <a:ext uri="{FF2B5EF4-FFF2-40B4-BE49-F238E27FC236}">
                <a16:creationId xmlns:a16="http://schemas.microsoft.com/office/drawing/2014/main" xmlns="" id="{BC7A5942-01BB-4D43-BAD5-E266B44CBA80}"/>
              </a:ext>
            </a:extLst>
          </p:cNvPr>
          <p:cNvSpPr>
            <a:spLocks noGrp="1"/>
          </p:cNvSpPr>
          <p:nvPr>
            <p:ph sz="quarter" idx="10"/>
          </p:nvPr>
        </p:nvSpPr>
        <p:spPr/>
        <p:txBody>
          <a:bodyPr>
            <a:normAutofit fontScale="92500"/>
          </a:bodyPr>
          <a:lstStyle/>
          <a:p>
            <a:pPr marL="514350" indent="-514350">
              <a:buFont typeface="+mj-lt"/>
              <a:buAutoNum type="arabicPeriod"/>
            </a:pPr>
            <a:r>
              <a:rPr lang="en-US" altLang="ja-JP" sz="2800" dirty="0">
                <a:solidFill>
                  <a:schemeClr val="bg1">
                    <a:lumMod val="85000"/>
                  </a:schemeClr>
                </a:solidFill>
              </a:rPr>
              <a:t>Basics of AI (Machine Learning)</a:t>
            </a:r>
          </a:p>
          <a:p>
            <a:pPr marL="514350" indent="-514350">
              <a:buFont typeface="+mj-lt"/>
              <a:buAutoNum type="arabicPeriod"/>
            </a:pPr>
            <a:endParaRPr kumimoji="1" lang="en-US" altLang="ja-JP" sz="2800" dirty="0"/>
          </a:p>
          <a:p>
            <a:pPr marL="514350" indent="-514350">
              <a:buFont typeface="+mj-lt"/>
              <a:buAutoNum type="arabicPeriod"/>
            </a:pPr>
            <a:r>
              <a:rPr lang="en-US" altLang="ja-JP" sz="2800" dirty="0"/>
              <a:t>Tips for Protecting AI-Related Invention in Japan</a:t>
            </a:r>
          </a:p>
          <a:p>
            <a:pPr marL="914400" lvl="1" indent="-514350">
              <a:buFont typeface="+mj-lt"/>
              <a:buAutoNum type="romanUcPeriod"/>
            </a:pPr>
            <a:r>
              <a:rPr lang="en-US" altLang="ja-JP" sz="2400" dirty="0">
                <a:solidFill>
                  <a:schemeClr val="bg1">
                    <a:lumMod val="85000"/>
                  </a:schemeClr>
                </a:solidFill>
              </a:rPr>
              <a:t>Allowable Claim Category (Subject Matter)</a:t>
            </a:r>
          </a:p>
          <a:p>
            <a:pPr marL="914400" lvl="1" indent="-514350">
              <a:buFont typeface="+mj-lt"/>
              <a:buAutoNum type="romanUcPeriod"/>
            </a:pPr>
            <a:r>
              <a:rPr lang="en-US" altLang="ja-JP" sz="2400" dirty="0">
                <a:solidFill>
                  <a:schemeClr val="bg1">
                    <a:lumMod val="85000"/>
                  </a:schemeClr>
                </a:solidFill>
              </a:rPr>
              <a:t>Claims in Accordance with Business Model</a:t>
            </a:r>
          </a:p>
          <a:p>
            <a:pPr marL="914400" lvl="1" indent="-514350">
              <a:buFont typeface="+mj-lt"/>
              <a:buAutoNum type="romanUcPeriod"/>
            </a:pPr>
            <a:r>
              <a:rPr lang="en-US" altLang="ja-JP" sz="2400" dirty="0">
                <a:solidFill>
                  <a:schemeClr val="bg1">
                    <a:lumMod val="85000"/>
                  </a:schemeClr>
                </a:solidFill>
              </a:rPr>
              <a:t>System Incorporating a Machine Learning Unit as One of the Claim Elements</a:t>
            </a:r>
          </a:p>
          <a:p>
            <a:pPr marL="914400" lvl="1" indent="-514350">
              <a:buFont typeface="+mj-lt"/>
              <a:buAutoNum type="romanUcPeriod"/>
            </a:pPr>
            <a:r>
              <a:rPr lang="en-US" altLang="ja-JP" sz="2400" dirty="0"/>
              <a:t>Others</a:t>
            </a:r>
          </a:p>
          <a:p>
            <a:pPr marL="514350" indent="-514350">
              <a:buFont typeface="+mj-lt"/>
              <a:buAutoNum type="arabicPeriod"/>
            </a:pPr>
            <a:endParaRPr kumimoji="1" lang="en-US" altLang="ja-JP" sz="2800" dirty="0"/>
          </a:p>
          <a:p>
            <a:pPr marL="514350" indent="-514350">
              <a:buFont typeface="+mj-lt"/>
              <a:buAutoNum type="arabicPeriod"/>
            </a:pPr>
            <a:r>
              <a:rPr kumimoji="1" lang="en-US" altLang="ja-JP" sz="2800" dirty="0">
                <a:solidFill>
                  <a:schemeClr val="bg1">
                    <a:lumMod val="85000"/>
                  </a:schemeClr>
                </a:solidFill>
              </a:rPr>
              <a:t>Summary</a:t>
            </a:r>
          </a:p>
        </p:txBody>
      </p:sp>
    </p:spTree>
    <p:extLst>
      <p:ext uri="{BB962C8B-B14F-4D97-AF65-F5344CB8AC3E}">
        <p14:creationId xmlns:p14="http://schemas.microsoft.com/office/powerpoint/2010/main" val="2420059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28DCBFB-A401-4409-9FC2-218717AFBACD}"/>
              </a:ext>
            </a:extLst>
          </p:cNvPr>
          <p:cNvSpPr>
            <a:spLocks noGrp="1"/>
          </p:cNvSpPr>
          <p:nvPr>
            <p:ph type="title"/>
          </p:nvPr>
        </p:nvSpPr>
        <p:spPr/>
        <p:txBody>
          <a:bodyPr>
            <a:normAutofit/>
          </a:bodyPr>
          <a:lstStyle/>
          <a:p>
            <a:pPr algn="l"/>
            <a:r>
              <a:rPr lang="en-US" altLang="ja-JP" sz="2800" dirty="0"/>
              <a:t>IV. Others</a:t>
            </a:r>
            <a:endParaRPr kumimoji="1" lang="ja-JP" altLang="en-US" sz="2800" dirty="0"/>
          </a:p>
        </p:txBody>
      </p:sp>
      <p:sp>
        <p:nvSpPr>
          <p:cNvPr id="4" name="テキスト ボックス 3">
            <a:extLst>
              <a:ext uri="{FF2B5EF4-FFF2-40B4-BE49-F238E27FC236}">
                <a16:creationId xmlns:a16="http://schemas.microsoft.com/office/drawing/2014/main" xmlns="" id="{67845740-DF27-4E4D-9E3F-242ECD240FBB}"/>
              </a:ext>
            </a:extLst>
          </p:cNvPr>
          <p:cNvSpPr txBox="1"/>
          <p:nvPr/>
        </p:nvSpPr>
        <p:spPr>
          <a:xfrm>
            <a:off x="457200" y="1268760"/>
            <a:ext cx="8229600" cy="4893647"/>
          </a:xfrm>
          <a:prstGeom prst="rect">
            <a:avLst/>
          </a:prstGeom>
          <a:noFill/>
        </p:spPr>
        <p:txBody>
          <a:bodyPr wrap="square" rtlCol="0">
            <a:spAutoFit/>
          </a:bodyPr>
          <a:lstStyle/>
          <a:p>
            <a:r>
              <a:rPr lang="en-US" altLang="ja-JP" sz="2400" u="sng" dirty="0"/>
              <a:t>Protection of Training </a:t>
            </a:r>
            <a:r>
              <a:rPr lang="en-US" altLang="ja-JP" sz="2400" u="sng" dirty="0" smtClean="0"/>
              <a:t>Data</a:t>
            </a:r>
            <a:endParaRPr lang="en-US" altLang="ja-JP" sz="2400" u="sng" dirty="0"/>
          </a:p>
          <a:p>
            <a:pPr marL="342900" indent="-342900">
              <a:buFont typeface="Arial" panose="020B0604020202020204" pitchFamily="34" charset="0"/>
              <a:buChar char="•"/>
            </a:pPr>
            <a:r>
              <a:rPr lang="en-US" altLang="ja-JP" sz="2400" dirty="0"/>
              <a:t>Entities possessing big data</a:t>
            </a:r>
            <a:r>
              <a:rPr kumimoji="1" lang="en-US" altLang="ja-JP" sz="2400" dirty="0"/>
              <a:t> </a:t>
            </a:r>
            <a:r>
              <a:rPr kumimoji="1" lang="en-US" altLang="ja-JP" sz="2400" u="sng" dirty="0"/>
              <a:t>wish to protect </a:t>
            </a:r>
            <a:r>
              <a:rPr lang="en-US" altLang="ja-JP" sz="2400" u="sng" dirty="0"/>
              <a:t>their</a:t>
            </a:r>
            <a:r>
              <a:rPr kumimoji="1" lang="en-US" altLang="ja-JP" sz="2400" u="sng" dirty="0"/>
              <a:t> training data per se</a:t>
            </a:r>
            <a:r>
              <a:rPr kumimoji="1" lang="en-US" altLang="ja-JP" sz="2400" dirty="0"/>
              <a:t>, not learning algorithm or trained model.</a:t>
            </a:r>
          </a:p>
          <a:p>
            <a:pPr marL="342900" indent="-342900">
              <a:buFont typeface="Arial" panose="020B0604020202020204" pitchFamily="34" charset="0"/>
              <a:buChar char="•"/>
            </a:pPr>
            <a:r>
              <a:rPr lang="en-US" altLang="ja-JP" sz="2400" dirty="0"/>
              <a:t>However, it is </a:t>
            </a:r>
            <a:r>
              <a:rPr lang="en-US" altLang="ja-JP" sz="2400" u="sng" dirty="0"/>
              <a:t>difficult to protect training data per se</a:t>
            </a:r>
            <a:r>
              <a:rPr lang="en-US" altLang="ja-JP" sz="2400" dirty="0"/>
              <a:t> because mere showing of data is not protected under the Japanese Patent Law.</a:t>
            </a:r>
            <a:endParaRPr kumimoji="1" lang="en-US" altLang="ja-JP" sz="2400" dirty="0"/>
          </a:p>
          <a:p>
            <a:pPr marL="342900" indent="-342900">
              <a:buFont typeface="Arial" panose="020B0604020202020204" pitchFamily="34" charset="0"/>
              <a:buChar char="•"/>
            </a:pPr>
            <a:r>
              <a:rPr lang="en-US" altLang="ja-JP" sz="2400" dirty="0"/>
              <a:t>Training data is protected </a:t>
            </a:r>
            <a:r>
              <a:rPr lang="en-US" altLang="ja-JP" sz="2400" u="sng" dirty="0"/>
              <a:t>only if the training data is structured and the training data defines processing of a computer, which is unfortunately quite rare</a:t>
            </a:r>
            <a:r>
              <a:rPr lang="en-US" altLang="ja-JP" sz="2400" dirty="0"/>
              <a:t>.</a:t>
            </a:r>
          </a:p>
          <a:p>
            <a:pPr marL="342900" indent="-342900">
              <a:buFont typeface="Arial" panose="020B0604020202020204" pitchFamily="34" charset="0"/>
              <a:buChar char="•"/>
            </a:pPr>
            <a:r>
              <a:rPr lang="en-US" altLang="ja-JP" sz="2400" dirty="0"/>
              <a:t>At present, if </a:t>
            </a:r>
            <a:r>
              <a:rPr lang="en-US" altLang="ja-JP" sz="2400" dirty="0" smtClean="0"/>
              <a:t>you</a:t>
            </a:r>
            <a:r>
              <a:rPr lang="en-US" altLang="ja-JP" sz="2400" dirty="0" smtClean="0"/>
              <a:t> </a:t>
            </a:r>
            <a:r>
              <a:rPr lang="en-US" altLang="ja-JP" sz="2400" dirty="0"/>
              <a:t>wish to protect </a:t>
            </a:r>
            <a:r>
              <a:rPr lang="en-US" altLang="ja-JP" sz="2400" dirty="0" smtClean="0"/>
              <a:t>your</a:t>
            </a:r>
            <a:r>
              <a:rPr lang="en-US" altLang="ja-JP" sz="2400" dirty="0" smtClean="0"/>
              <a:t> </a:t>
            </a:r>
            <a:r>
              <a:rPr lang="en-US" altLang="ja-JP" sz="2400" dirty="0"/>
              <a:t>training data per se, </a:t>
            </a:r>
            <a:r>
              <a:rPr lang="en-US" altLang="ja-JP" sz="2400" dirty="0" smtClean="0"/>
              <a:t>you are</a:t>
            </a:r>
            <a:r>
              <a:rPr lang="en-US" altLang="ja-JP" sz="2400" dirty="0" smtClean="0"/>
              <a:t> </a:t>
            </a:r>
            <a:r>
              <a:rPr lang="en-US" altLang="ja-JP" sz="2400" dirty="0"/>
              <a:t>required to rely on </a:t>
            </a:r>
            <a:r>
              <a:rPr lang="en-US" altLang="ja-JP" sz="2400" u="sng" dirty="0" smtClean="0"/>
              <a:t>technical protection</a:t>
            </a:r>
            <a:r>
              <a:rPr lang="en-US" altLang="ja-JP" sz="2400" dirty="0" smtClean="0"/>
              <a:t>, </a:t>
            </a:r>
            <a:r>
              <a:rPr lang="en-US" altLang="ja-JP" sz="2400" u="sng" dirty="0" smtClean="0"/>
              <a:t>contractual </a:t>
            </a:r>
            <a:r>
              <a:rPr lang="en-US" altLang="ja-JP" sz="2400" u="sng" dirty="0"/>
              <a:t>duties</a:t>
            </a:r>
            <a:r>
              <a:rPr lang="en-US" altLang="ja-JP" sz="2400" dirty="0"/>
              <a:t>, </a:t>
            </a:r>
            <a:r>
              <a:rPr lang="en-US" altLang="ja-JP" sz="2400" u="sng" dirty="0"/>
              <a:t>trade secret</a:t>
            </a:r>
            <a:r>
              <a:rPr lang="en-US" altLang="ja-JP" sz="2400" dirty="0"/>
              <a:t> under the Unfair Competition Law or </a:t>
            </a:r>
            <a:r>
              <a:rPr lang="en-US" altLang="ja-JP" sz="2400" u="sng" dirty="0"/>
              <a:t>Copyright</a:t>
            </a:r>
            <a:r>
              <a:rPr lang="en-US" altLang="ja-JP" sz="2400" dirty="0"/>
              <a:t>.</a:t>
            </a:r>
          </a:p>
        </p:txBody>
      </p:sp>
    </p:spTree>
    <p:extLst>
      <p:ext uri="{BB962C8B-B14F-4D97-AF65-F5344CB8AC3E}">
        <p14:creationId xmlns:p14="http://schemas.microsoft.com/office/powerpoint/2010/main" val="464827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28DCBFB-A401-4409-9FC2-218717AFBACD}"/>
              </a:ext>
            </a:extLst>
          </p:cNvPr>
          <p:cNvSpPr>
            <a:spLocks noGrp="1"/>
          </p:cNvSpPr>
          <p:nvPr>
            <p:ph type="title"/>
          </p:nvPr>
        </p:nvSpPr>
        <p:spPr/>
        <p:txBody>
          <a:bodyPr>
            <a:normAutofit/>
          </a:bodyPr>
          <a:lstStyle/>
          <a:p>
            <a:pPr algn="l"/>
            <a:r>
              <a:rPr lang="en-US" altLang="ja-JP" sz="2800" dirty="0"/>
              <a:t>IV. Others</a:t>
            </a:r>
            <a:endParaRPr kumimoji="1" lang="ja-JP" altLang="en-US" sz="2800" dirty="0"/>
          </a:p>
        </p:txBody>
      </p:sp>
      <p:sp>
        <p:nvSpPr>
          <p:cNvPr id="4" name="テキスト ボックス 3">
            <a:extLst>
              <a:ext uri="{FF2B5EF4-FFF2-40B4-BE49-F238E27FC236}">
                <a16:creationId xmlns:a16="http://schemas.microsoft.com/office/drawing/2014/main" xmlns="" id="{67845740-DF27-4E4D-9E3F-242ECD240FBB}"/>
              </a:ext>
            </a:extLst>
          </p:cNvPr>
          <p:cNvSpPr txBox="1"/>
          <p:nvPr/>
        </p:nvSpPr>
        <p:spPr>
          <a:xfrm>
            <a:off x="457200" y="1268760"/>
            <a:ext cx="8229600" cy="5078313"/>
          </a:xfrm>
          <a:prstGeom prst="rect">
            <a:avLst/>
          </a:prstGeom>
          <a:noFill/>
        </p:spPr>
        <p:txBody>
          <a:bodyPr wrap="square" rtlCol="0">
            <a:spAutoFit/>
          </a:bodyPr>
          <a:lstStyle/>
          <a:p>
            <a:r>
              <a:rPr lang="en-US" altLang="ja-JP" sz="2000" u="sng" dirty="0" smtClean="0"/>
              <a:t>Distillation</a:t>
            </a:r>
            <a:endParaRPr lang="en-US" altLang="ja-JP" sz="2000" u="sng" dirty="0"/>
          </a:p>
          <a:p>
            <a:pPr marL="342900" indent="-342900">
              <a:buFont typeface="Arial" panose="020B0604020202020204" pitchFamily="34" charset="0"/>
              <a:buChar char="•"/>
            </a:pPr>
            <a:r>
              <a:rPr lang="en-US" altLang="ja-JP" dirty="0" smtClean="0"/>
              <a:t>Distillation is a way of learning with a simple model to extract function from inputs and outputs of a trained model.</a:t>
            </a:r>
          </a:p>
          <a:p>
            <a:pPr marL="342900" indent="-342900">
              <a:buFont typeface="Arial" panose="020B0604020202020204" pitchFamily="34" charset="0"/>
              <a:buChar char="•"/>
            </a:pPr>
            <a:endParaRPr lang="en-US" altLang="ja-JP" dirty="0" smtClean="0"/>
          </a:p>
          <a:p>
            <a:pPr marL="342900" indent="-342900">
              <a:buFont typeface="Arial" panose="020B0604020202020204" pitchFamily="34" charset="0"/>
              <a:buChar char="•"/>
            </a:pPr>
            <a:endParaRPr kumimoji="1" lang="en-US" altLang="ja-JP" dirty="0" smtClean="0"/>
          </a:p>
          <a:p>
            <a:pPr marL="342900" indent="-342900">
              <a:buFont typeface="Arial" panose="020B0604020202020204" pitchFamily="34" charset="0"/>
              <a:buChar char="•"/>
            </a:pPr>
            <a:endParaRPr lang="en-US" altLang="ja-JP" dirty="0"/>
          </a:p>
          <a:p>
            <a:pPr marL="342900" indent="-342900">
              <a:buFont typeface="Arial" panose="020B0604020202020204" pitchFamily="34" charset="0"/>
              <a:buChar char="•"/>
            </a:pPr>
            <a:endParaRPr kumimoji="1" lang="en-US" altLang="ja-JP" dirty="0" smtClean="0"/>
          </a:p>
          <a:p>
            <a:pPr marL="342900" indent="-342900">
              <a:buFont typeface="Arial" panose="020B0604020202020204" pitchFamily="34" charset="0"/>
              <a:buChar char="•"/>
            </a:pPr>
            <a:endParaRPr lang="en-US" altLang="ja-JP" dirty="0"/>
          </a:p>
          <a:p>
            <a:pPr marL="342900" indent="-342900">
              <a:buFont typeface="Arial" panose="020B0604020202020204" pitchFamily="34" charset="0"/>
              <a:buChar char="•"/>
            </a:pPr>
            <a:endParaRPr kumimoji="1" lang="en-US" altLang="ja-JP" dirty="0" smtClean="0"/>
          </a:p>
          <a:p>
            <a:pPr marL="342900" indent="-342900">
              <a:buFont typeface="Arial" panose="020B0604020202020204" pitchFamily="34" charset="0"/>
              <a:buChar char="•"/>
            </a:pPr>
            <a:endParaRPr lang="en-US" altLang="ja-JP" dirty="0"/>
          </a:p>
          <a:p>
            <a:pPr marL="342900" indent="-342900">
              <a:buFont typeface="Arial" panose="020B0604020202020204" pitchFamily="34" charset="0"/>
              <a:buChar char="•"/>
            </a:pPr>
            <a:endParaRPr kumimoji="1" lang="en-US" altLang="ja-JP" dirty="0" smtClean="0"/>
          </a:p>
          <a:p>
            <a:pPr marL="342900" indent="-342900">
              <a:buFont typeface="Arial" panose="020B0604020202020204" pitchFamily="34" charset="0"/>
              <a:buChar char="•"/>
            </a:pPr>
            <a:endParaRPr lang="en-US" altLang="ja-JP" dirty="0" smtClean="0"/>
          </a:p>
          <a:p>
            <a:pPr marL="342900" indent="-342900">
              <a:buFont typeface="Arial" panose="020B0604020202020204" pitchFamily="34" charset="0"/>
              <a:buChar char="•"/>
            </a:pPr>
            <a:r>
              <a:rPr lang="en-US" altLang="ja-JP" dirty="0" smtClean="0"/>
              <a:t>It is </a:t>
            </a:r>
            <a:r>
              <a:rPr lang="en-US" altLang="ja-JP" u="sng" dirty="0" smtClean="0"/>
              <a:t>difficult to prohibit distillation of a trained model </a:t>
            </a:r>
            <a:r>
              <a:rPr lang="en-US" altLang="ja-JP" dirty="0" smtClean="0"/>
              <a:t>under the Japanese Patent Law because </a:t>
            </a:r>
            <a:r>
              <a:rPr lang="en-US" altLang="ja-JP" u="sng" dirty="0" smtClean="0"/>
              <a:t>learning process is different</a:t>
            </a:r>
            <a:r>
              <a:rPr lang="en-US" altLang="ja-JP" dirty="0" smtClean="0"/>
              <a:t>, </a:t>
            </a:r>
            <a:r>
              <a:rPr lang="en-US" altLang="ja-JP" u="sng" dirty="0" smtClean="0"/>
              <a:t>a structure of a trained model is different</a:t>
            </a:r>
            <a:r>
              <a:rPr lang="en-US" altLang="ja-JP" dirty="0" smtClean="0"/>
              <a:t>. Also, copyright may not be applicable because </a:t>
            </a:r>
            <a:r>
              <a:rPr lang="en-US" altLang="ja-JP" u="sng" dirty="0" smtClean="0"/>
              <a:t>expression of a resultant model is different</a:t>
            </a:r>
            <a:r>
              <a:rPr lang="en-US" altLang="ja-JP" dirty="0" smtClean="0"/>
              <a:t>.</a:t>
            </a:r>
          </a:p>
          <a:p>
            <a:pPr marL="342900" indent="-342900">
              <a:buFont typeface="Arial" panose="020B0604020202020204" pitchFamily="34" charset="0"/>
              <a:buChar char="•"/>
            </a:pPr>
            <a:r>
              <a:rPr kumimoji="1" lang="en-US" altLang="ja-JP" dirty="0" smtClean="0"/>
              <a:t>At present, </a:t>
            </a:r>
            <a:r>
              <a:rPr lang="en-US" altLang="ja-JP" dirty="0"/>
              <a:t>if </a:t>
            </a:r>
            <a:r>
              <a:rPr lang="en-US" altLang="ja-JP" dirty="0" smtClean="0"/>
              <a:t>you </a:t>
            </a:r>
            <a:r>
              <a:rPr lang="en-US" altLang="ja-JP" dirty="0"/>
              <a:t>wish to </a:t>
            </a:r>
            <a:r>
              <a:rPr lang="en-US" altLang="ja-JP" dirty="0" smtClean="0"/>
              <a:t>ban distillation, you </a:t>
            </a:r>
            <a:r>
              <a:rPr lang="en-US" altLang="ja-JP" dirty="0"/>
              <a:t>are required to rely on </a:t>
            </a:r>
            <a:r>
              <a:rPr lang="en-US" altLang="ja-JP" u="sng" dirty="0" smtClean="0"/>
              <a:t>technical protection</a:t>
            </a:r>
            <a:r>
              <a:rPr lang="en-US" altLang="ja-JP" dirty="0" smtClean="0"/>
              <a:t> or </a:t>
            </a:r>
            <a:r>
              <a:rPr lang="en-US" altLang="ja-JP" u="sng" dirty="0" smtClean="0"/>
              <a:t>contractual duties</a:t>
            </a:r>
            <a:r>
              <a:rPr lang="en-US" altLang="ja-JP" dirty="0" smtClean="0"/>
              <a:t>.</a:t>
            </a:r>
            <a:endParaRPr kumimoji="1" lang="en-US" altLang="ja-JP" dirty="0"/>
          </a:p>
        </p:txBody>
      </p:sp>
      <p:sp>
        <p:nvSpPr>
          <p:cNvPr id="5" name="円/楕円 4"/>
          <p:cNvSpPr/>
          <p:nvPr/>
        </p:nvSpPr>
        <p:spPr>
          <a:xfrm>
            <a:off x="5402317" y="2765964"/>
            <a:ext cx="1512168" cy="144016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Trained model</a:t>
            </a:r>
          </a:p>
          <a:p>
            <a:pPr algn="ctr"/>
            <a:r>
              <a:rPr lang="en-US" altLang="ja-JP" sz="1200" dirty="0" smtClean="0">
                <a:solidFill>
                  <a:schemeClr val="tx1"/>
                </a:solidFill>
              </a:rPr>
              <a:t>w/ advanced technique</a:t>
            </a:r>
            <a:endParaRPr kumimoji="1" lang="ja-JP" altLang="en-US" sz="1200" dirty="0">
              <a:solidFill>
                <a:schemeClr val="tx1"/>
              </a:solidFill>
            </a:endParaRPr>
          </a:p>
        </p:txBody>
      </p:sp>
      <p:sp>
        <p:nvSpPr>
          <p:cNvPr id="6" name="円/楕円 5"/>
          <p:cNvSpPr/>
          <p:nvPr/>
        </p:nvSpPr>
        <p:spPr>
          <a:xfrm>
            <a:off x="2449989" y="2730146"/>
            <a:ext cx="1512168" cy="144016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Simpler AI</a:t>
            </a:r>
            <a:endParaRPr kumimoji="1" lang="ja-JP" altLang="en-US" dirty="0">
              <a:solidFill>
                <a:schemeClr val="tx1"/>
              </a:solidFill>
            </a:endParaRPr>
          </a:p>
        </p:txBody>
      </p:sp>
      <p:sp>
        <p:nvSpPr>
          <p:cNvPr id="7" name="上矢印 6"/>
          <p:cNvSpPr/>
          <p:nvPr/>
        </p:nvSpPr>
        <p:spPr>
          <a:xfrm>
            <a:off x="5582337" y="4322786"/>
            <a:ext cx="1152128" cy="330113"/>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上矢印 7"/>
          <p:cNvSpPr/>
          <p:nvPr/>
        </p:nvSpPr>
        <p:spPr>
          <a:xfrm>
            <a:off x="5582337" y="2323062"/>
            <a:ext cx="1152128" cy="330113"/>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887770" y="4322786"/>
            <a:ext cx="679994" cy="369332"/>
          </a:xfrm>
          <a:prstGeom prst="rect">
            <a:avLst/>
          </a:prstGeom>
          <a:noFill/>
        </p:spPr>
        <p:txBody>
          <a:bodyPr wrap="none" rtlCol="0">
            <a:spAutoFit/>
          </a:bodyPr>
          <a:lstStyle/>
          <a:p>
            <a:r>
              <a:rPr kumimoji="1" lang="en-US" altLang="ja-JP" dirty="0" smtClean="0"/>
              <a:t>input</a:t>
            </a:r>
            <a:endParaRPr kumimoji="1" lang="ja-JP" altLang="en-US" dirty="0"/>
          </a:p>
        </p:txBody>
      </p:sp>
      <p:sp>
        <p:nvSpPr>
          <p:cNvPr id="10" name="テキスト ボックス 9"/>
          <p:cNvSpPr txBox="1"/>
          <p:nvPr/>
        </p:nvSpPr>
        <p:spPr>
          <a:xfrm>
            <a:off x="6914485" y="2283843"/>
            <a:ext cx="825867" cy="369332"/>
          </a:xfrm>
          <a:prstGeom prst="rect">
            <a:avLst/>
          </a:prstGeom>
          <a:noFill/>
        </p:spPr>
        <p:txBody>
          <a:bodyPr wrap="none" rtlCol="0">
            <a:spAutoFit/>
          </a:bodyPr>
          <a:lstStyle/>
          <a:p>
            <a:r>
              <a:rPr lang="en-US" altLang="ja-JP" dirty="0" smtClean="0"/>
              <a:t>out</a:t>
            </a:r>
            <a:r>
              <a:rPr kumimoji="1" lang="en-US" altLang="ja-JP" dirty="0" smtClean="0"/>
              <a:t>put</a:t>
            </a:r>
            <a:endParaRPr kumimoji="1" lang="ja-JP" altLang="en-US" dirty="0"/>
          </a:p>
        </p:txBody>
      </p:sp>
      <p:sp>
        <p:nvSpPr>
          <p:cNvPr id="11" name="右矢印 10"/>
          <p:cNvSpPr/>
          <p:nvPr/>
        </p:nvSpPr>
        <p:spPr>
          <a:xfrm rot="819761">
            <a:off x="4117360" y="3963807"/>
            <a:ext cx="1332792" cy="484632"/>
          </a:xfrm>
          <a:prstGeom prst="right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20487554">
            <a:off x="4048696" y="2632118"/>
            <a:ext cx="1393885" cy="484632"/>
          </a:xfrm>
          <a:prstGeom prst="right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環状 4">
            <a:extLst>
              <a:ext uri="{FF2B5EF4-FFF2-40B4-BE49-F238E27FC236}">
                <a16:creationId xmlns:a16="http://schemas.microsoft.com/office/drawing/2014/main" xmlns="" id="{BF6C91F1-0D29-4AA9-98E6-9EC10C63EB5D}"/>
              </a:ext>
            </a:extLst>
          </p:cNvPr>
          <p:cNvSpPr/>
          <p:nvPr/>
        </p:nvSpPr>
        <p:spPr>
          <a:xfrm rot="14899565" flipH="1">
            <a:off x="1791882" y="2361548"/>
            <a:ext cx="978408" cy="978408"/>
          </a:xfrm>
          <a:prstGeom prst="circularArrow">
            <a:avLst>
              <a:gd name="adj1" fmla="val 12500"/>
              <a:gd name="adj2" fmla="val 1142319"/>
              <a:gd name="adj3" fmla="val 20457681"/>
              <a:gd name="adj4" fmla="val 4496293"/>
              <a:gd name="adj5" fmla="val 1250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p:nvPr/>
        </p:nvSpPr>
        <p:spPr>
          <a:xfrm>
            <a:off x="1009829" y="2448899"/>
            <a:ext cx="814647" cy="738664"/>
          </a:xfrm>
          <a:prstGeom prst="rect">
            <a:avLst/>
          </a:prstGeom>
          <a:noFill/>
        </p:spPr>
        <p:txBody>
          <a:bodyPr wrap="none" rtlCol="0">
            <a:spAutoFit/>
          </a:bodyPr>
          <a:lstStyle/>
          <a:p>
            <a:pPr algn="ctr"/>
            <a:r>
              <a:rPr kumimoji="1" lang="en-US" altLang="ja-JP" sz="1400" dirty="0" smtClean="0"/>
              <a:t>Simpler</a:t>
            </a:r>
          </a:p>
          <a:p>
            <a:pPr algn="ctr"/>
            <a:r>
              <a:rPr kumimoji="1" lang="en-US" altLang="ja-JP" sz="1400" dirty="0" smtClean="0"/>
              <a:t>Learning</a:t>
            </a:r>
          </a:p>
          <a:p>
            <a:pPr algn="ctr"/>
            <a:r>
              <a:rPr lang="en-US" altLang="ja-JP" sz="1400" dirty="0" smtClean="0"/>
              <a:t>Process</a:t>
            </a:r>
            <a:endParaRPr kumimoji="1" lang="ja-JP" altLang="en-US" sz="1400" dirty="0"/>
          </a:p>
        </p:txBody>
      </p:sp>
      <p:sp>
        <p:nvSpPr>
          <p:cNvPr id="15" name="テキスト ボックス 14"/>
          <p:cNvSpPr txBox="1"/>
          <p:nvPr/>
        </p:nvSpPr>
        <p:spPr>
          <a:xfrm>
            <a:off x="3994345" y="3303884"/>
            <a:ext cx="1386918" cy="461665"/>
          </a:xfrm>
          <a:prstGeom prst="rect">
            <a:avLst/>
          </a:prstGeom>
          <a:noFill/>
        </p:spPr>
        <p:txBody>
          <a:bodyPr wrap="none" rtlCol="0">
            <a:spAutoFit/>
          </a:bodyPr>
          <a:lstStyle/>
          <a:p>
            <a:pPr algn="ctr"/>
            <a:r>
              <a:rPr kumimoji="1" lang="en-US" altLang="ja-JP" sz="1200" u="sng" dirty="0" smtClean="0"/>
              <a:t>Monitoring Only</a:t>
            </a:r>
          </a:p>
          <a:p>
            <a:pPr algn="ctr"/>
            <a:r>
              <a:rPr lang="en-US" altLang="ja-JP" sz="1200" u="sng" dirty="0"/>
              <a:t>I</a:t>
            </a:r>
            <a:r>
              <a:rPr kumimoji="1" lang="en-US" altLang="ja-JP" sz="1200" u="sng" dirty="0" smtClean="0"/>
              <a:t>nputs and Outputs</a:t>
            </a:r>
            <a:endParaRPr kumimoji="1" lang="ja-JP" altLang="en-US" sz="1200" u="sng" dirty="0"/>
          </a:p>
        </p:txBody>
      </p:sp>
      <p:sp>
        <p:nvSpPr>
          <p:cNvPr id="16" name="上カーブ矢印 15"/>
          <p:cNvSpPr/>
          <p:nvPr/>
        </p:nvSpPr>
        <p:spPr>
          <a:xfrm rot="10800000">
            <a:off x="3386093" y="2206114"/>
            <a:ext cx="2376264" cy="731520"/>
          </a:xfrm>
          <a:prstGeom prst="curvedUpArrow">
            <a:avLst>
              <a:gd name="adj1" fmla="val 14746"/>
              <a:gd name="adj2" fmla="val 50000"/>
              <a:gd name="adj3" fmla="val 25000"/>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テキスト ボックス 16"/>
          <p:cNvSpPr txBox="1"/>
          <p:nvPr/>
        </p:nvSpPr>
        <p:spPr>
          <a:xfrm rot="19072789">
            <a:off x="3225617" y="2310394"/>
            <a:ext cx="647934" cy="307777"/>
          </a:xfrm>
          <a:prstGeom prst="rect">
            <a:avLst/>
          </a:prstGeom>
          <a:noFill/>
        </p:spPr>
        <p:txBody>
          <a:bodyPr wrap="none" rtlCol="0">
            <a:spAutoFit/>
          </a:bodyPr>
          <a:lstStyle/>
          <a:p>
            <a:r>
              <a:rPr kumimoji="1" lang="en-US" altLang="ja-JP" sz="1400" dirty="0" smtClean="0"/>
              <a:t>model</a:t>
            </a:r>
            <a:endParaRPr kumimoji="1" lang="ja-JP" altLang="en-US" sz="1400" dirty="0"/>
          </a:p>
        </p:txBody>
      </p:sp>
    </p:spTree>
    <p:extLst>
      <p:ext uri="{BB962C8B-B14F-4D97-AF65-F5344CB8AC3E}">
        <p14:creationId xmlns:p14="http://schemas.microsoft.com/office/powerpoint/2010/main" val="4038291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D58475A-D757-4998-BA1A-1088544E32C7}"/>
              </a:ext>
            </a:extLst>
          </p:cNvPr>
          <p:cNvSpPr>
            <a:spLocks noGrp="1"/>
          </p:cNvSpPr>
          <p:nvPr>
            <p:ph type="title"/>
          </p:nvPr>
        </p:nvSpPr>
        <p:spPr/>
        <p:txBody>
          <a:bodyPr/>
          <a:lstStyle/>
          <a:p>
            <a:r>
              <a:rPr kumimoji="1" lang="en-US" altLang="ja-JP" dirty="0"/>
              <a:t>Overview</a:t>
            </a:r>
            <a:endParaRPr kumimoji="1" lang="ja-JP" altLang="en-US" dirty="0"/>
          </a:p>
        </p:txBody>
      </p:sp>
      <p:sp>
        <p:nvSpPr>
          <p:cNvPr id="3" name="コンテンツ プレースホルダー 2">
            <a:extLst>
              <a:ext uri="{FF2B5EF4-FFF2-40B4-BE49-F238E27FC236}">
                <a16:creationId xmlns:a16="http://schemas.microsoft.com/office/drawing/2014/main" xmlns="" id="{BC7A5942-01BB-4D43-BAD5-E266B44CBA80}"/>
              </a:ext>
            </a:extLst>
          </p:cNvPr>
          <p:cNvSpPr>
            <a:spLocks noGrp="1"/>
          </p:cNvSpPr>
          <p:nvPr>
            <p:ph sz="quarter" idx="10"/>
          </p:nvPr>
        </p:nvSpPr>
        <p:spPr/>
        <p:txBody>
          <a:bodyPr>
            <a:normAutofit fontScale="92500"/>
          </a:bodyPr>
          <a:lstStyle/>
          <a:p>
            <a:pPr marL="514350" indent="-514350">
              <a:buFont typeface="+mj-lt"/>
              <a:buAutoNum type="arabicPeriod"/>
            </a:pPr>
            <a:r>
              <a:rPr lang="en-US" altLang="ja-JP" sz="2800" dirty="0">
                <a:solidFill>
                  <a:schemeClr val="bg1">
                    <a:lumMod val="85000"/>
                  </a:schemeClr>
                </a:solidFill>
              </a:rPr>
              <a:t>Basics of AI (Machine Learning)</a:t>
            </a:r>
          </a:p>
          <a:p>
            <a:pPr marL="514350" indent="-514350">
              <a:buFont typeface="+mj-lt"/>
              <a:buAutoNum type="arabicPeriod"/>
            </a:pPr>
            <a:endParaRPr kumimoji="1" lang="en-US" altLang="ja-JP" sz="2800" dirty="0">
              <a:solidFill>
                <a:schemeClr val="bg1">
                  <a:lumMod val="85000"/>
                </a:schemeClr>
              </a:solidFill>
            </a:endParaRPr>
          </a:p>
          <a:p>
            <a:pPr marL="514350" indent="-514350">
              <a:buFont typeface="+mj-lt"/>
              <a:buAutoNum type="arabicPeriod"/>
            </a:pPr>
            <a:r>
              <a:rPr lang="en-US" altLang="ja-JP" sz="2800" dirty="0">
                <a:solidFill>
                  <a:schemeClr val="bg1">
                    <a:lumMod val="85000"/>
                  </a:schemeClr>
                </a:solidFill>
              </a:rPr>
              <a:t>Tips for Protecting AI-Related Invention in Japan</a:t>
            </a:r>
          </a:p>
          <a:p>
            <a:pPr marL="914400" lvl="1" indent="-514350">
              <a:buFont typeface="+mj-lt"/>
              <a:buAutoNum type="romanUcPeriod"/>
            </a:pPr>
            <a:r>
              <a:rPr lang="en-US" altLang="ja-JP" sz="2400" dirty="0">
                <a:solidFill>
                  <a:schemeClr val="bg1">
                    <a:lumMod val="85000"/>
                  </a:schemeClr>
                </a:solidFill>
              </a:rPr>
              <a:t>Allowable Claim Category (Subject Matter)</a:t>
            </a:r>
          </a:p>
          <a:p>
            <a:pPr marL="914400" lvl="1" indent="-514350">
              <a:buFont typeface="+mj-lt"/>
              <a:buAutoNum type="romanUcPeriod"/>
            </a:pPr>
            <a:r>
              <a:rPr lang="en-US" altLang="ja-JP" sz="2400" dirty="0">
                <a:solidFill>
                  <a:schemeClr val="bg1">
                    <a:lumMod val="85000"/>
                  </a:schemeClr>
                </a:solidFill>
              </a:rPr>
              <a:t>Claims in Accordance with Business Model</a:t>
            </a:r>
          </a:p>
          <a:p>
            <a:pPr marL="914400" lvl="1" indent="-514350">
              <a:buFont typeface="+mj-lt"/>
              <a:buAutoNum type="romanUcPeriod"/>
            </a:pPr>
            <a:r>
              <a:rPr lang="en-US" altLang="ja-JP" sz="2400" dirty="0">
                <a:solidFill>
                  <a:schemeClr val="bg1">
                    <a:lumMod val="85000"/>
                  </a:schemeClr>
                </a:solidFill>
              </a:rPr>
              <a:t>System Incorporating a Machine Learning Unit as One of the Claim Elements</a:t>
            </a:r>
          </a:p>
          <a:p>
            <a:pPr marL="914400" lvl="1" indent="-514350">
              <a:buFont typeface="+mj-lt"/>
              <a:buAutoNum type="romanUcPeriod"/>
            </a:pPr>
            <a:r>
              <a:rPr lang="en-US" altLang="ja-JP" sz="2400" dirty="0">
                <a:solidFill>
                  <a:schemeClr val="bg1">
                    <a:lumMod val="85000"/>
                  </a:schemeClr>
                </a:solidFill>
              </a:rPr>
              <a:t>Others</a:t>
            </a:r>
          </a:p>
          <a:p>
            <a:pPr marL="514350" indent="-514350">
              <a:buFont typeface="+mj-lt"/>
              <a:buAutoNum type="arabicPeriod"/>
            </a:pPr>
            <a:endParaRPr kumimoji="1" lang="en-US" altLang="ja-JP" sz="2800" dirty="0"/>
          </a:p>
          <a:p>
            <a:pPr marL="514350" indent="-514350">
              <a:buFont typeface="+mj-lt"/>
              <a:buAutoNum type="arabicPeriod"/>
            </a:pPr>
            <a:r>
              <a:rPr kumimoji="1" lang="en-US" altLang="ja-JP" sz="2800" dirty="0"/>
              <a:t>Summary</a:t>
            </a:r>
          </a:p>
        </p:txBody>
      </p:sp>
    </p:spTree>
    <p:extLst>
      <p:ext uri="{BB962C8B-B14F-4D97-AF65-F5344CB8AC3E}">
        <p14:creationId xmlns:p14="http://schemas.microsoft.com/office/powerpoint/2010/main" val="3074031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28DCBFB-A401-4409-9FC2-218717AFBACD}"/>
              </a:ext>
            </a:extLst>
          </p:cNvPr>
          <p:cNvSpPr>
            <a:spLocks noGrp="1"/>
          </p:cNvSpPr>
          <p:nvPr>
            <p:ph type="title"/>
          </p:nvPr>
        </p:nvSpPr>
        <p:spPr/>
        <p:txBody>
          <a:bodyPr>
            <a:normAutofit/>
          </a:bodyPr>
          <a:lstStyle/>
          <a:p>
            <a:pPr algn="l"/>
            <a:r>
              <a:rPr lang="en-US" altLang="ja-JP" sz="2800" dirty="0"/>
              <a:t>3. Summary</a:t>
            </a:r>
            <a:endParaRPr kumimoji="1" lang="ja-JP" altLang="en-US" sz="2800" dirty="0"/>
          </a:p>
        </p:txBody>
      </p:sp>
      <p:sp>
        <p:nvSpPr>
          <p:cNvPr id="4" name="テキスト ボックス 3">
            <a:extLst>
              <a:ext uri="{FF2B5EF4-FFF2-40B4-BE49-F238E27FC236}">
                <a16:creationId xmlns:a16="http://schemas.microsoft.com/office/drawing/2014/main" xmlns="" id="{67845740-DF27-4E4D-9E3F-242ECD240FBB}"/>
              </a:ext>
            </a:extLst>
          </p:cNvPr>
          <p:cNvSpPr txBox="1"/>
          <p:nvPr/>
        </p:nvSpPr>
        <p:spPr>
          <a:xfrm>
            <a:off x="611560" y="1340768"/>
            <a:ext cx="8075240" cy="4893647"/>
          </a:xfrm>
          <a:prstGeom prst="rect">
            <a:avLst/>
          </a:prstGeom>
          <a:noFill/>
        </p:spPr>
        <p:txBody>
          <a:bodyPr wrap="square" rtlCol="0">
            <a:spAutoFit/>
          </a:bodyPr>
          <a:lstStyle/>
          <a:p>
            <a:pPr marL="342900" indent="-342900">
              <a:buFont typeface="Arial" panose="020B0604020202020204" pitchFamily="34" charset="0"/>
              <a:buChar char="•"/>
            </a:pPr>
            <a:r>
              <a:rPr lang="en-US" altLang="ja-JP" sz="2600" dirty="0"/>
              <a:t>To protect learning algorithm,</a:t>
            </a:r>
            <a:r>
              <a:rPr kumimoji="1" lang="en-US" altLang="ja-JP" sz="2600" dirty="0"/>
              <a:t> </a:t>
            </a:r>
            <a:r>
              <a:rPr lang="en-US" altLang="ja-JP" sz="2600" dirty="0"/>
              <a:t>adding</a:t>
            </a:r>
            <a:r>
              <a:rPr kumimoji="1" lang="en-US" altLang="ja-JP" sz="2600" dirty="0"/>
              <a:t> </a:t>
            </a:r>
            <a:r>
              <a:rPr kumimoji="1" lang="en-US" altLang="ja-JP" sz="2600" u="sng" dirty="0"/>
              <a:t>a computer program claim</a:t>
            </a:r>
            <a:r>
              <a:rPr kumimoji="1" lang="en-US" altLang="ja-JP" sz="2600" dirty="0"/>
              <a:t> is highly recommended.</a:t>
            </a:r>
            <a:endParaRPr lang="en-US" altLang="ja-JP" sz="2600" dirty="0"/>
          </a:p>
          <a:p>
            <a:pPr marL="342900" indent="-342900">
              <a:buFont typeface="Arial" panose="020B0604020202020204" pitchFamily="34" charset="0"/>
              <a:buChar char="•"/>
            </a:pPr>
            <a:r>
              <a:rPr kumimoji="1" lang="en-US" altLang="ja-JP" sz="2600" dirty="0"/>
              <a:t>To protect a </a:t>
            </a:r>
            <a:r>
              <a:rPr kumimoji="1" lang="en-US" altLang="ja-JP" sz="2600" u="sng" dirty="0"/>
              <a:t>trained model</a:t>
            </a:r>
            <a:r>
              <a:rPr kumimoji="1" lang="en-US" altLang="ja-JP" sz="2600" dirty="0"/>
              <a:t>, </a:t>
            </a:r>
            <a:r>
              <a:rPr lang="en-US" altLang="ja-JP" sz="2600" dirty="0"/>
              <a:t>adding</a:t>
            </a:r>
            <a:r>
              <a:rPr kumimoji="1" lang="en-US" altLang="ja-JP" sz="2600" dirty="0"/>
              <a:t> </a:t>
            </a:r>
            <a:r>
              <a:rPr kumimoji="1" lang="en-US" altLang="ja-JP" sz="2600" u="sng" dirty="0"/>
              <a:t>a data structure </a:t>
            </a:r>
            <a:r>
              <a:rPr lang="en-US" altLang="ja-JP" sz="2600" u="sng" dirty="0"/>
              <a:t>claim</a:t>
            </a:r>
            <a:r>
              <a:rPr lang="en-US" altLang="ja-JP" sz="2600" dirty="0"/>
              <a:t> is highly recommended.</a:t>
            </a:r>
            <a:endParaRPr kumimoji="1" lang="en-US" altLang="ja-JP" sz="2600" dirty="0"/>
          </a:p>
          <a:p>
            <a:pPr marL="342900" indent="-342900">
              <a:buFont typeface="Arial" panose="020B0604020202020204" pitchFamily="34" charset="0"/>
              <a:buChar char="•"/>
            </a:pPr>
            <a:r>
              <a:rPr lang="en-US" altLang="ja-JP" sz="2600" dirty="0"/>
              <a:t>A data structure claim must include </a:t>
            </a:r>
            <a:r>
              <a:rPr lang="en-US" altLang="ja-JP" sz="2600" u="sng" dirty="0"/>
              <a:t>data structure</a:t>
            </a:r>
            <a:r>
              <a:rPr lang="en-US" altLang="ja-JP" sz="2600" dirty="0"/>
              <a:t> and </a:t>
            </a:r>
            <a:r>
              <a:rPr lang="en-US" altLang="ja-JP" sz="2600" u="sng" dirty="0"/>
              <a:t>description defining processing of a computer</a:t>
            </a:r>
            <a:r>
              <a:rPr lang="en-US" altLang="ja-JP" sz="2600" dirty="0"/>
              <a:t>.</a:t>
            </a:r>
            <a:endParaRPr kumimoji="1" lang="en-US" altLang="ja-JP" sz="2600" dirty="0"/>
          </a:p>
          <a:p>
            <a:pPr marL="342900" indent="-342900">
              <a:buFont typeface="Arial" panose="020B0604020202020204" pitchFamily="34" charset="0"/>
              <a:buChar char="•"/>
            </a:pPr>
            <a:r>
              <a:rPr lang="en-US" altLang="ja-JP" sz="2600" dirty="0"/>
              <a:t>C</a:t>
            </a:r>
            <a:r>
              <a:rPr kumimoji="1" lang="en-US" altLang="ja-JP" sz="2600" dirty="0"/>
              <a:t>laiming a necessary subject matter </a:t>
            </a:r>
            <a:r>
              <a:rPr kumimoji="1" lang="en-US" altLang="ja-JP" sz="2600" u="sng" dirty="0"/>
              <a:t>in accordance with a business model</a:t>
            </a:r>
            <a:r>
              <a:rPr lang="en-US" altLang="ja-JP" sz="2600" dirty="0"/>
              <a:t> is recommended</a:t>
            </a:r>
            <a:r>
              <a:rPr kumimoji="1" lang="en-US" altLang="ja-JP" sz="2600" dirty="0"/>
              <a:t>.</a:t>
            </a:r>
          </a:p>
          <a:p>
            <a:pPr marL="342900" indent="-342900">
              <a:buFont typeface="Arial" panose="020B0604020202020204" pitchFamily="34" charset="0"/>
              <a:buChar char="•"/>
            </a:pPr>
            <a:r>
              <a:rPr lang="en-US" altLang="ja-JP" sz="2600" dirty="0"/>
              <a:t>If machine learning is a part of invention, using an abstract phrase such as “machine learning” is one idea. </a:t>
            </a:r>
            <a:endParaRPr kumimoji="1" lang="en-US" altLang="ja-JP" sz="2600" dirty="0"/>
          </a:p>
          <a:p>
            <a:pPr marL="342900" indent="-342900">
              <a:buFont typeface="Arial" panose="020B0604020202020204" pitchFamily="34" charset="0"/>
              <a:buChar char="•"/>
            </a:pPr>
            <a:r>
              <a:rPr lang="en-US" altLang="ja-JP" sz="2600" dirty="0"/>
              <a:t>It is </a:t>
            </a:r>
            <a:r>
              <a:rPr lang="en-US" altLang="ja-JP" sz="2600" u="sng" dirty="0"/>
              <a:t>difficult to protect training data per se with a patent</a:t>
            </a:r>
            <a:r>
              <a:rPr lang="en-US" altLang="ja-JP" sz="2600" dirty="0" smtClean="0"/>
              <a:t>.</a:t>
            </a:r>
          </a:p>
          <a:p>
            <a:pPr marL="342900" indent="-342900">
              <a:buFont typeface="Arial" panose="020B0604020202020204" pitchFamily="34" charset="0"/>
              <a:buChar char="•"/>
            </a:pPr>
            <a:r>
              <a:rPr lang="en-US" altLang="ja-JP" sz="2600" dirty="0" smtClean="0"/>
              <a:t>It is also </a:t>
            </a:r>
            <a:r>
              <a:rPr lang="en-US" altLang="ja-JP" sz="2600" u="sng" dirty="0" smtClean="0"/>
              <a:t>difficult to ban distillation with a patent</a:t>
            </a:r>
            <a:r>
              <a:rPr lang="en-US" altLang="ja-JP" sz="2600" dirty="0" smtClean="0"/>
              <a:t>.</a:t>
            </a:r>
            <a:endParaRPr lang="en-US" altLang="ja-JP" sz="2600" dirty="0"/>
          </a:p>
        </p:txBody>
      </p:sp>
    </p:spTree>
    <p:extLst>
      <p:ext uri="{BB962C8B-B14F-4D97-AF65-F5344CB8AC3E}">
        <p14:creationId xmlns:p14="http://schemas.microsoft.com/office/powerpoint/2010/main" val="1163086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2">
            <a:extLst>
              <a:ext uri="{FF2B5EF4-FFF2-40B4-BE49-F238E27FC236}">
                <a16:creationId xmlns:a16="http://schemas.microsoft.com/office/drawing/2014/main" xmlns="" id="{14890660-EA4F-448F-9729-6D7423762C70}"/>
              </a:ext>
            </a:extLst>
          </p:cNvPr>
          <p:cNvSpPr txBox="1">
            <a:spLocks/>
          </p:cNvSpPr>
          <p:nvPr/>
        </p:nvSpPr>
        <p:spPr>
          <a:xfrm>
            <a:off x="1547664" y="3933056"/>
            <a:ext cx="4104456" cy="180022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baseline="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buFont typeface="Wingdings" pitchFamily="2" charset="2"/>
              <a:buNone/>
              <a:defRPr/>
            </a:pPr>
            <a:endParaRPr lang="en-US" altLang="ja-JP" dirty="0"/>
          </a:p>
          <a:p>
            <a:pPr>
              <a:buFont typeface="Wingdings" pitchFamily="2" charset="2"/>
              <a:buNone/>
              <a:defRPr/>
            </a:pPr>
            <a:r>
              <a:rPr lang="en-US" altLang="ja-JP" dirty="0"/>
              <a:t>Takeshi Iizuka</a:t>
            </a:r>
          </a:p>
          <a:p>
            <a:pPr>
              <a:buFont typeface="Wingdings" pitchFamily="2" charset="2"/>
              <a:buNone/>
              <a:defRPr/>
            </a:pPr>
            <a:r>
              <a:rPr lang="en-US" altLang="ja-JP" sz="2100" dirty="0"/>
              <a:t>takeshi_iizuka@iizuka-ip.com</a:t>
            </a:r>
          </a:p>
          <a:p>
            <a:pPr>
              <a:buFont typeface="Wingdings" pitchFamily="2" charset="2"/>
              <a:buNone/>
              <a:defRPr/>
            </a:pPr>
            <a:r>
              <a:rPr lang="en-US" altLang="ja-JP" sz="2100" dirty="0"/>
              <a:t>Iizuka International Patent Office</a:t>
            </a:r>
          </a:p>
          <a:p>
            <a:pPr>
              <a:buFont typeface="Arial" panose="020B0604020202020204" pitchFamily="34" charset="0"/>
              <a:buNone/>
              <a:defRPr/>
            </a:pPr>
            <a:endParaRPr lang="en-US" altLang="ja-JP" dirty="0"/>
          </a:p>
          <a:p>
            <a:pPr>
              <a:buFont typeface="Arial" panose="020B0604020202020204" pitchFamily="34" charset="0"/>
              <a:buNone/>
              <a:defRPr/>
            </a:pPr>
            <a:endParaRPr lang="en-US" altLang="ja-JP" dirty="0"/>
          </a:p>
        </p:txBody>
      </p:sp>
      <p:sp>
        <p:nvSpPr>
          <p:cNvPr id="5" name="テキスト ボックス 1">
            <a:extLst>
              <a:ext uri="{FF2B5EF4-FFF2-40B4-BE49-F238E27FC236}">
                <a16:creationId xmlns:a16="http://schemas.microsoft.com/office/drawing/2014/main" xmlns="" id="{77B8A30C-93D8-4C24-A933-74A6D1A710F1}"/>
              </a:ext>
            </a:extLst>
          </p:cNvPr>
          <p:cNvSpPr txBox="1">
            <a:spLocks noChangeArrowheads="1"/>
          </p:cNvSpPr>
          <p:nvPr/>
        </p:nvSpPr>
        <p:spPr bwMode="auto">
          <a:xfrm>
            <a:off x="1475656" y="2455194"/>
            <a:ext cx="64801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charset="0"/>
              <a:defRPr kumimoji="1" sz="2000" b="1">
                <a:solidFill>
                  <a:schemeClr val="tx1"/>
                </a:solidFill>
                <a:latin typeface="Arial" charset="0"/>
                <a:ea typeface="ＭＳ Ｐゴシック" pitchFamily="50" charset="-128"/>
              </a:defRPr>
            </a:lvl1pPr>
            <a:lvl2pPr marL="742950" indent="-285750">
              <a:spcBef>
                <a:spcPct val="20000"/>
              </a:spcBef>
              <a:buClr>
                <a:schemeClr val="tx2"/>
              </a:buClr>
              <a:buFont typeface="Arial" charset="0"/>
              <a:buChar char="•"/>
              <a:defRPr kumimoji="1" sz="2000">
                <a:solidFill>
                  <a:schemeClr val="tx1"/>
                </a:solidFill>
                <a:latin typeface="Arial" charset="0"/>
                <a:ea typeface="ＭＳ Ｐゴシック" pitchFamily="50" charset="-128"/>
              </a:defRPr>
            </a:lvl2pPr>
            <a:lvl3pPr marL="1143000" indent="-228600">
              <a:spcBef>
                <a:spcPct val="20000"/>
              </a:spcBef>
              <a:buClr>
                <a:schemeClr val="tx2"/>
              </a:buClr>
              <a:buFont typeface="Arial" charset="0"/>
              <a:buChar char="•"/>
              <a:defRPr kumimoji="1">
                <a:solidFill>
                  <a:schemeClr val="tx1"/>
                </a:solidFill>
                <a:latin typeface="Arial" charset="0"/>
                <a:ea typeface="ＭＳ Ｐゴシック" pitchFamily="50" charset="-128"/>
              </a:defRPr>
            </a:lvl3pPr>
            <a:lvl4pPr marL="1600200" indent="-228600">
              <a:spcBef>
                <a:spcPct val="20000"/>
              </a:spcBef>
              <a:buClr>
                <a:schemeClr val="tx2"/>
              </a:buClr>
              <a:buFont typeface="Arial" charset="0"/>
              <a:buChar char="•"/>
              <a:defRPr kumimoji="1">
                <a:solidFill>
                  <a:schemeClr val="tx1"/>
                </a:solidFill>
                <a:latin typeface="Arial" charset="0"/>
                <a:ea typeface="ＭＳ Ｐゴシック" pitchFamily="50" charset="-128"/>
              </a:defRPr>
            </a:lvl4pPr>
            <a:lvl5pPr marL="2057400" indent="-228600">
              <a:spcBef>
                <a:spcPct val="20000"/>
              </a:spcBef>
              <a:buClr>
                <a:schemeClr val="tx2"/>
              </a:buClr>
              <a:buFont typeface="Arial" charset="0"/>
              <a:buChar char="•"/>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pitchFamily="50" charset="-128"/>
              </a:defRPr>
            </a:lvl9pPr>
          </a:lstStyle>
          <a:p>
            <a:pPr eaLnBrk="1" hangingPunct="1">
              <a:spcBef>
                <a:spcPct val="0"/>
              </a:spcBef>
              <a:spcAft>
                <a:spcPct val="0"/>
              </a:spcAft>
              <a:buFontTx/>
              <a:buNone/>
            </a:pPr>
            <a:r>
              <a:rPr lang="en-US" altLang="ja-JP" sz="4000" dirty="0">
                <a:latin typeface="Calibri" pitchFamily="34" charset="0"/>
              </a:rPr>
              <a:t>Thank you for your attention</a:t>
            </a:r>
          </a:p>
        </p:txBody>
      </p:sp>
      <p:pic>
        <p:nvPicPr>
          <p:cNvPr id="6" name="図 5">
            <a:extLst>
              <a:ext uri="{FF2B5EF4-FFF2-40B4-BE49-F238E27FC236}">
                <a16:creationId xmlns:a16="http://schemas.microsoft.com/office/drawing/2014/main" xmlns="" id="{A41E72FB-BBE5-4F7C-B716-405FD38C15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3759018"/>
            <a:ext cx="1368152" cy="1855349"/>
          </a:xfrm>
          <a:prstGeom prst="rect">
            <a:avLst/>
          </a:prstGeom>
        </p:spPr>
      </p:pic>
    </p:spTree>
    <p:extLst>
      <p:ext uri="{BB962C8B-B14F-4D97-AF65-F5344CB8AC3E}">
        <p14:creationId xmlns:p14="http://schemas.microsoft.com/office/powerpoint/2010/main" val="2317683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D58475A-D757-4998-BA1A-1088544E32C7}"/>
              </a:ext>
            </a:extLst>
          </p:cNvPr>
          <p:cNvSpPr>
            <a:spLocks noGrp="1"/>
          </p:cNvSpPr>
          <p:nvPr>
            <p:ph type="title"/>
          </p:nvPr>
        </p:nvSpPr>
        <p:spPr/>
        <p:txBody>
          <a:bodyPr/>
          <a:lstStyle/>
          <a:p>
            <a:r>
              <a:rPr kumimoji="1" lang="en-US" altLang="ja-JP" dirty="0"/>
              <a:t>Overview</a:t>
            </a:r>
            <a:endParaRPr kumimoji="1" lang="ja-JP" altLang="en-US" dirty="0"/>
          </a:p>
        </p:txBody>
      </p:sp>
      <p:sp>
        <p:nvSpPr>
          <p:cNvPr id="3" name="コンテンツ プレースホルダー 2">
            <a:extLst>
              <a:ext uri="{FF2B5EF4-FFF2-40B4-BE49-F238E27FC236}">
                <a16:creationId xmlns:a16="http://schemas.microsoft.com/office/drawing/2014/main" xmlns="" id="{BC7A5942-01BB-4D43-BAD5-E266B44CBA80}"/>
              </a:ext>
            </a:extLst>
          </p:cNvPr>
          <p:cNvSpPr>
            <a:spLocks noGrp="1"/>
          </p:cNvSpPr>
          <p:nvPr>
            <p:ph sz="quarter" idx="10"/>
          </p:nvPr>
        </p:nvSpPr>
        <p:spPr/>
        <p:txBody>
          <a:bodyPr>
            <a:normAutofit fontScale="92500"/>
          </a:bodyPr>
          <a:lstStyle/>
          <a:p>
            <a:pPr marL="514350" indent="-514350">
              <a:buFont typeface="+mj-lt"/>
              <a:buAutoNum type="arabicPeriod"/>
            </a:pPr>
            <a:r>
              <a:rPr lang="en-US" altLang="ja-JP" sz="2800" dirty="0"/>
              <a:t>Basics of AI (Machine Learning)</a:t>
            </a:r>
          </a:p>
          <a:p>
            <a:pPr marL="514350" indent="-514350">
              <a:buFont typeface="+mj-lt"/>
              <a:buAutoNum type="arabicPeriod"/>
            </a:pPr>
            <a:endParaRPr kumimoji="1" lang="en-US" altLang="ja-JP" sz="2800" dirty="0"/>
          </a:p>
          <a:p>
            <a:pPr marL="514350" indent="-514350">
              <a:buFont typeface="+mj-lt"/>
              <a:buAutoNum type="arabicPeriod"/>
            </a:pPr>
            <a:r>
              <a:rPr lang="en-US" altLang="ja-JP" sz="2800" dirty="0"/>
              <a:t>Tips for Protecting AI-Related Invention in Japan</a:t>
            </a:r>
          </a:p>
          <a:p>
            <a:pPr marL="914400" lvl="1" indent="-514350">
              <a:buFont typeface="+mj-lt"/>
              <a:buAutoNum type="romanUcPeriod"/>
            </a:pPr>
            <a:r>
              <a:rPr lang="en-US" altLang="ja-JP" sz="2400" dirty="0"/>
              <a:t>Allowable Claim Category (Subject Matter)</a:t>
            </a:r>
          </a:p>
          <a:p>
            <a:pPr marL="914400" lvl="1" indent="-514350">
              <a:buFont typeface="+mj-lt"/>
              <a:buAutoNum type="romanUcPeriod"/>
            </a:pPr>
            <a:r>
              <a:rPr lang="en-US" altLang="ja-JP" sz="2400" dirty="0"/>
              <a:t>Claims in Accordance with Business Model</a:t>
            </a:r>
          </a:p>
          <a:p>
            <a:pPr marL="914400" lvl="1" indent="-514350">
              <a:buFont typeface="+mj-lt"/>
              <a:buAutoNum type="romanUcPeriod"/>
            </a:pPr>
            <a:r>
              <a:rPr lang="en-US" altLang="ja-JP" sz="2400" dirty="0"/>
              <a:t>System Incorporating a Machine Learning Unit as One of the Claim Elements</a:t>
            </a:r>
          </a:p>
          <a:p>
            <a:pPr marL="914400" lvl="1" indent="-514350">
              <a:buFont typeface="+mj-lt"/>
              <a:buAutoNum type="romanUcPeriod"/>
            </a:pPr>
            <a:r>
              <a:rPr lang="en-US" altLang="ja-JP" sz="2400" dirty="0"/>
              <a:t>Others</a:t>
            </a:r>
          </a:p>
          <a:p>
            <a:pPr marL="514350" indent="-514350">
              <a:buFont typeface="+mj-lt"/>
              <a:buAutoNum type="arabicPeriod"/>
            </a:pPr>
            <a:endParaRPr kumimoji="1" lang="en-US" altLang="ja-JP" sz="2800" dirty="0"/>
          </a:p>
          <a:p>
            <a:pPr marL="514350" indent="-514350">
              <a:buFont typeface="+mj-lt"/>
              <a:buAutoNum type="arabicPeriod"/>
            </a:pPr>
            <a:r>
              <a:rPr kumimoji="1" lang="en-US" altLang="ja-JP" sz="2800" dirty="0"/>
              <a:t>Summary</a:t>
            </a:r>
          </a:p>
        </p:txBody>
      </p:sp>
    </p:spTree>
    <p:extLst>
      <p:ext uri="{BB962C8B-B14F-4D97-AF65-F5344CB8AC3E}">
        <p14:creationId xmlns:p14="http://schemas.microsoft.com/office/powerpoint/2010/main" val="1498538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D58475A-D757-4998-BA1A-1088544E32C7}"/>
              </a:ext>
            </a:extLst>
          </p:cNvPr>
          <p:cNvSpPr>
            <a:spLocks noGrp="1"/>
          </p:cNvSpPr>
          <p:nvPr>
            <p:ph type="title"/>
          </p:nvPr>
        </p:nvSpPr>
        <p:spPr/>
        <p:txBody>
          <a:bodyPr/>
          <a:lstStyle/>
          <a:p>
            <a:r>
              <a:rPr kumimoji="1" lang="en-US" altLang="ja-JP" dirty="0"/>
              <a:t>Overview</a:t>
            </a:r>
            <a:endParaRPr kumimoji="1" lang="ja-JP" altLang="en-US" dirty="0"/>
          </a:p>
        </p:txBody>
      </p:sp>
      <p:sp>
        <p:nvSpPr>
          <p:cNvPr id="3" name="コンテンツ プレースホルダー 2">
            <a:extLst>
              <a:ext uri="{FF2B5EF4-FFF2-40B4-BE49-F238E27FC236}">
                <a16:creationId xmlns:a16="http://schemas.microsoft.com/office/drawing/2014/main" xmlns="" id="{BC7A5942-01BB-4D43-BAD5-E266B44CBA80}"/>
              </a:ext>
            </a:extLst>
          </p:cNvPr>
          <p:cNvSpPr>
            <a:spLocks noGrp="1"/>
          </p:cNvSpPr>
          <p:nvPr>
            <p:ph sz="quarter" idx="10"/>
          </p:nvPr>
        </p:nvSpPr>
        <p:spPr/>
        <p:txBody>
          <a:bodyPr>
            <a:normAutofit fontScale="92500"/>
          </a:bodyPr>
          <a:lstStyle/>
          <a:p>
            <a:pPr marL="514350" indent="-514350">
              <a:buFont typeface="+mj-lt"/>
              <a:buAutoNum type="arabicPeriod"/>
            </a:pPr>
            <a:r>
              <a:rPr lang="en-US" altLang="ja-JP" sz="2800" dirty="0"/>
              <a:t>Basics of AI (Machine Learning)</a:t>
            </a:r>
          </a:p>
          <a:p>
            <a:pPr marL="514350" indent="-514350">
              <a:buFont typeface="+mj-lt"/>
              <a:buAutoNum type="arabicPeriod"/>
            </a:pPr>
            <a:endParaRPr kumimoji="1" lang="en-US" altLang="ja-JP" sz="2800" dirty="0"/>
          </a:p>
          <a:p>
            <a:pPr marL="514350" indent="-514350">
              <a:buFont typeface="+mj-lt"/>
              <a:buAutoNum type="arabicPeriod"/>
            </a:pPr>
            <a:r>
              <a:rPr lang="en-US" altLang="ja-JP" sz="2800" dirty="0">
                <a:solidFill>
                  <a:schemeClr val="bg1">
                    <a:lumMod val="85000"/>
                  </a:schemeClr>
                </a:solidFill>
              </a:rPr>
              <a:t>Tips for Protecting AI-Related Invention in Japan</a:t>
            </a:r>
          </a:p>
          <a:p>
            <a:pPr marL="914400" lvl="1" indent="-514350">
              <a:buFont typeface="+mj-lt"/>
              <a:buAutoNum type="romanUcPeriod"/>
            </a:pPr>
            <a:r>
              <a:rPr lang="en-US" altLang="ja-JP" sz="2400" dirty="0">
                <a:solidFill>
                  <a:schemeClr val="bg1">
                    <a:lumMod val="85000"/>
                  </a:schemeClr>
                </a:solidFill>
              </a:rPr>
              <a:t>Allowable Claim Category (Subject Matter)</a:t>
            </a:r>
          </a:p>
          <a:p>
            <a:pPr marL="914400" lvl="1" indent="-514350">
              <a:buFont typeface="+mj-lt"/>
              <a:buAutoNum type="romanUcPeriod"/>
            </a:pPr>
            <a:r>
              <a:rPr lang="en-US" altLang="ja-JP" sz="2400" dirty="0">
                <a:solidFill>
                  <a:schemeClr val="bg1">
                    <a:lumMod val="85000"/>
                  </a:schemeClr>
                </a:solidFill>
              </a:rPr>
              <a:t>Claims in Accordance with Business Model</a:t>
            </a:r>
          </a:p>
          <a:p>
            <a:pPr marL="914400" lvl="1" indent="-514350">
              <a:buFont typeface="+mj-lt"/>
              <a:buAutoNum type="romanUcPeriod"/>
            </a:pPr>
            <a:r>
              <a:rPr lang="en-US" altLang="ja-JP" sz="2400" dirty="0">
                <a:solidFill>
                  <a:schemeClr val="bg1">
                    <a:lumMod val="85000"/>
                  </a:schemeClr>
                </a:solidFill>
              </a:rPr>
              <a:t>System Incorporating a Machine Learning Unit as One of the Claim Elements</a:t>
            </a:r>
          </a:p>
          <a:p>
            <a:pPr marL="914400" lvl="1" indent="-514350">
              <a:buFont typeface="+mj-lt"/>
              <a:buAutoNum type="romanUcPeriod"/>
            </a:pPr>
            <a:r>
              <a:rPr lang="en-US" altLang="ja-JP" sz="2400" dirty="0">
                <a:solidFill>
                  <a:schemeClr val="bg1">
                    <a:lumMod val="85000"/>
                  </a:schemeClr>
                </a:solidFill>
              </a:rPr>
              <a:t>Others</a:t>
            </a:r>
          </a:p>
          <a:p>
            <a:pPr marL="514350" indent="-514350">
              <a:buFont typeface="+mj-lt"/>
              <a:buAutoNum type="arabicPeriod"/>
            </a:pPr>
            <a:endParaRPr kumimoji="1" lang="en-US" altLang="ja-JP" sz="2800" dirty="0">
              <a:solidFill>
                <a:schemeClr val="bg1">
                  <a:lumMod val="85000"/>
                </a:schemeClr>
              </a:solidFill>
            </a:endParaRPr>
          </a:p>
          <a:p>
            <a:pPr marL="514350" indent="-514350">
              <a:buFont typeface="+mj-lt"/>
              <a:buAutoNum type="arabicPeriod"/>
            </a:pPr>
            <a:r>
              <a:rPr kumimoji="1" lang="en-US" altLang="ja-JP" sz="2800" dirty="0">
                <a:solidFill>
                  <a:schemeClr val="bg1">
                    <a:lumMod val="85000"/>
                  </a:schemeClr>
                </a:solidFill>
              </a:rPr>
              <a:t>Summary</a:t>
            </a:r>
          </a:p>
        </p:txBody>
      </p:sp>
    </p:spTree>
    <p:extLst>
      <p:ext uri="{BB962C8B-B14F-4D97-AF65-F5344CB8AC3E}">
        <p14:creationId xmlns:p14="http://schemas.microsoft.com/office/powerpoint/2010/main" val="389098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BDB49FE-2ED4-4F88-A636-C5300F9D085B}"/>
              </a:ext>
            </a:extLst>
          </p:cNvPr>
          <p:cNvSpPr>
            <a:spLocks noGrp="1"/>
          </p:cNvSpPr>
          <p:nvPr>
            <p:ph type="title"/>
          </p:nvPr>
        </p:nvSpPr>
        <p:spPr/>
        <p:txBody>
          <a:bodyPr>
            <a:normAutofit/>
          </a:bodyPr>
          <a:lstStyle/>
          <a:p>
            <a:pPr algn="l"/>
            <a:r>
              <a:rPr kumimoji="1" lang="en-US" altLang="ja-JP" dirty="0"/>
              <a:t>1. Basics</a:t>
            </a:r>
            <a:r>
              <a:rPr lang="en-US" altLang="ja-JP" dirty="0"/>
              <a:t> of AI (Machine Learning)</a:t>
            </a:r>
            <a:endParaRPr kumimoji="1" lang="ja-JP" altLang="en-US" dirty="0"/>
          </a:p>
        </p:txBody>
      </p:sp>
      <p:sp>
        <p:nvSpPr>
          <p:cNvPr id="3" name="コンテンツ プレースホルダー 2">
            <a:extLst>
              <a:ext uri="{FF2B5EF4-FFF2-40B4-BE49-F238E27FC236}">
                <a16:creationId xmlns:a16="http://schemas.microsoft.com/office/drawing/2014/main" xmlns="" id="{CF3D11E9-FD8E-4E75-B16A-FAF181324918}"/>
              </a:ext>
            </a:extLst>
          </p:cNvPr>
          <p:cNvSpPr>
            <a:spLocks noGrp="1"/>
          </p:cNvSpPr>
          <p:nvPr>
            <p:ph sz="quarter" idx="10"/>
          </p:nvPr>
        </p:nvSpPr>
        <p:spPr>
          <a:xfrm>
            <a:off x="467544" y="1412776"/>
            <a:ext cx="8208912" cy="1698955"/>
          </a:xfrm>
        </p:spPr>
        <p:txBody>
          <a:bodyPr>
            <a:normAutofit lnSpcReduction="10000"/>
          </a:bodyPr>
          <a:lstStyle/>
          <a:p>
            <a:r>
              <a:rPr kumimoji="1" lang="en-US" altLang="ja-JP" sz="2400" dirty="0"/>
              <a:t>Artificial Intelligence is a popular buzzword.</a:t>
            </a:r>
          </a:p>
          <a:p>
            <a:r>
              <a:rPr kumimoji="1" lang="en-US" altLang="ja-JP" sz="2400" dirty="0"/>
              <a:t>Current boom in AI is a boom in “Deep Learning.”</a:t>
            </a:r>
          </a:p>
          <a:p>
            <a:r>
              <a:rPr lang="en-US" altLang="ja-JP" sz="2400" dirty="0"/>
              <a:t>“Deep Learning” is a kind of neural network-based machine learning.</a:t>
            </a:r>
            <a:endParaRPr kumimoji="1" lang="ja-JP" altLang="en-US" sz="2400" dirty="0"/>
          </a:p>
        </p:txBody>
      </p:sp>
      <p:cxnSp>
        <p:nvCxnSpPr>
          <p:cNvPr id="5" name="直線矢印コネクタ 4">
            <a:extLst>
              <a:ext uri="{FF2B5EF4-FFF2-40B4-BE49-F238E27FC236}">
                <a16:creationId xmlns:a16="http://schemas.microsoft.com/office/drawing/2014/main" xmlns="" id="{74733E30-DDBF-4113-9D99-A278846071C0}"/>
              </a:ext>
            </a:extLst>
          </p:cNvPr>
          <p:cNvCxnSpPr/>
          <p:nvPr/>
        </p:nvCxnSpPr>
        <p:spPr>
          <a:xfrm>
            <a:off x="1331640" y="5802920"/>
            <a:ext cx="648072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xmlns="" id="{4DD88E54-F842-4796-B131-CE52F1A01842}"/>
              </a:ext>
            </a:extLst>
          </p:cNvPr>
          <p:cNvSpPr/>
          <p:nvPr/>
        </p:nvSpPr>
        <p:spPr>
          <a:xfrm>
            <a:off x="1835696" y="3282645"/>
            <a:ext cx="5328592" cy="252027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xmlns="" id="{58236CAB-AC06-4078-9D36-983663254F19}"/>
              </a:ext>
            </a:extLst>
          </p:cNvPr>
          <p:cNvSpPr/>
          <p:nvPr/>
        </p:nvSpPr>
        <p:spPr>
          <a:xfrm>
            <a:off x="3635896" y="3814785"/>
            <a:ext cx="3528392" cy="198813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xmlns="" id="{B42B270E-DA1C-472C-893D-08882CCED3F1}"/>
              </a:ext>
            </a:extLst>
          </p:cNvPr>
          <p:cNvSpPr/>
          <p:nvPr/>
        </p:nvSpPr>
        <p:spPr>
          <a:xfrm>
            <a:off x="5529797" y="4578783"/>
            <a:ext cx="1634491" cy="122413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xmlns="" id="{064728CB-CA69-4B1B-8C83-4CEDC57BA77F}"/>
              </a:ext>
            </a:extLst>
          </p:cNvPr>
          <p:cNvSpPr txBox="1"/>
          <p:nvPr/>
        </p:nvSpPr>
        <p:spPr>
          <a:xfrm>
            <a:off x="1907704" y="3282642"/>
            <a:ext cx="2101729" cy="584775"/>
          </a:xfrm>
          <a:prstGeom prst="rect">
            <a:avLst/>
          </a:prstGeom>
          <a:noFill/>
        </p:spPr>
        <p:txBody>
          <a:bodyPr wrap="none" rtlCol="0">
            <a:spAutoFit/>
          </a:bodyPr>
          <a:lstStyle/>
          <a:p>
            <a:r>
              <a:rPr kumimoji="1" lang="en-US" altLang="ja-JP" dirty="0"/>
              <a:t>Artificial Intelligence</a:t>
            </a:r>
          </a:p>
          <a:p>
            <a:r>
              <a:rPr kumimoji="1" lang="en-US" altLang="ja-JP" sz="1400" dirty="0"/>
              <a:t>(Rule-Based AI)</a:t>
            </a:r>
            <a:endParaRPr kumimoji="1" lang="ja-JP" altLang="en-US" sz="1400" dirty="0"/>
          </a:p>
        </p:txBody>
      </p:sp>
      <p:sp>
        <p:nvSpPr>
          <p:cNvPr id="10" name="テキスト ボックス 9">
            <a:extLst>
              <a:ext uri="{FF2B5EF4-FFF2-40B4-BE49-F238E27FC236}">
                <a16:creationId xmlns:a16="http://schemas.microsoft.com/office/drawing/2014/main" xmlns="" id="{A4D4F374-ECCA-44A4-B980-9D9EE67FC6A2}"/>
              </a:ext>
            </a:extLst>
          </p:cNvPr>
          <p:cNvSpPr txBox="1"/>
          <p:nvPr/>
        </p:nvSpPr>
        <p:spPr>
          <a:xfrm>
            <a:off x="3635896" y="3814526"/>
            <a:ext cx="3663952" cy="584775"/>
          </a:xfrm>
          <a:prstGeom prst="rect">
            <a:avLst/>
          </a:prstGeom>
          <a:noFill/>
        </p:spPr>
        <p:txBody>
          <a:bodyPr wrap="none" rtlCol="0">
            <a:spAutoFit/>
          </a:bodyPr>
          <a:lstStyle/>
          <a:p>
            <a:r>
              <a:rPr lang="en-US" altLang="ja-JP" dirty="0"/>
              <a:t>Machine Learning</a:t>
            </a:r>
          </a:p>
          <a:p>
            <a:r>
              <a:rPr lang="en-US" altLang="ja-JP" sz="1400" dirty="0"/>
              <a:t>(Neural Network, Support Vector Machine, etc.)</a:t>
            </a:r>
          </a:p>
        </p:txBody>
      </p:sp>
      <p:sp>
        <p:nvSpPr>
          <p:cNvPr id="11" name="テキスト ボックス 10">
            <a:extLst>
              <a:ext uri="{FF2B5EF4-FFF2-40B4-BE49-F238E27FC236}">
                <a16:creationId xmlns:a16="http://schemas.microsoft.com/office/drawing/2014/main" xmlns="" id="{664A8790-66D0-4445-9922-CB286A14398A}"/>
              </a:ext>
            </a:extLst>
          </p:cNvPr>
          <p:cNvSpPr txBox="1"/>
          <p:nvPr/>
        </p:nvSpPr>
        <p:spPr>
          <a:xfrm>
            <a:off x="5477862" y="4542781"/>
            <a:ext cx="1542410" cy="369332"/>
          </a:xfrm>
          <a:prstGeom prst="rect">
            <a:avLst/>
          </a:prstGeom>
          <a:noFill/>
        </p:spPr>
        <p:txBody>
          <a:bodyPr wrap="none" rtlCol="0">
            <a:spAutoFit/>
          </a:bodyPr>
          <a:lstStyle/>
          <a:p>
            <a:r>
              <a:rPr lang="en-US" altLang="ja-JP" dirty="0"/>
              <a:t>Deep Learning</a:t>
            </a:r>
            <a:endParaRPr kumimoji="1" lang="ja-JP" altLang="en-US" dirty="0"/>
          </a:p>
        </p:txBody>
      </p:sp>
      <p:sp>
        <p:nvSpPr>
          <p:cNvPr id="12" name="テキスト ボックス 11">
            <a:extLst>
              <a:ext uri="{FF2B5EF4-FFF2-40B4-BE49-F238E27FC236}">
                <a16:creationId xmlns:a16="http://schemas.microsoft.com/office/drawing/2014/main" xmlns="" id="{6BFDB984-95C0-49D9-A9D7-449205C2D0BB}"/>
              </a:ext>
            </a:extLst>
          </p:cNvPr>
          <p:cNvSpPr txBox="1"/>
          <p:nvPr/>
        </p:nvSpPr>
        <p:spPr>
          <a:xfrm>
            <a:off x="5254721" y="5792274"/>
            <a:ext cx="679584" cy="369332"/>
          </a:xfrm>
          <a:prstGeom prst="rect">
            <a:avLst/>
          </a:prstGeom>
          <a:noFill/>
        </p:spPr>
        <p:txBody>
          <a:bodyPr wrap="square" rtlCol="0">
            <a:spAutoFit/>
          </a:bodyPr>
          <a:lstStyle/>
          <a:p>
            <a:r>
              <a:rPr kumimoji="1" lang="en-US" altLang="ja-JP" dirty="0"/>
              <a:t>2010</a:t>
            </a:r>
            <a:endParaRPr kumimoji="1" lang="ja-JP" altLang="en-US" dirty="0"/>
          </a:p>
        </p:txBody>
      </p:sp>
      <p:sp>
        <p:nvSpPr>
          <p:cNvPr id="13" name="テキスト ボックス 12">
            <a:extLst>
              <a:ext uri="{FF2B5EF4-FFF2-40B4-BE49-F238E27FC236}">
                <a16:creationId xmlns:a16="http://schemas.microsoft.com/office/drawing/2014/main" xmlns="" id="{5D464353-4304-4098-9329-E75A97A1E077}"/>
              </a:ext>
            </a:extLst>
          </p:cNvPr>
          <p:cNvSpPr txBox="1"/>
          <p:nvPr/>
        </p:nvSpPr>
        <p:spPr>
          <a:xfrm>
            <a:off x="3311589" y="5795972"/>
            <a:ext cx="742314" cy="369332"/>
          </a:xfrm>
          <a:prstGeom prst="rect">
            <a:avLst/>
          </a:prstGeom>
          <a:noFill/>
        </p:spPr>
        <p:txBody>
          <a:bodyPr wrap="square" rtlCol="0">
            <a:spAutoFit/>
          </a:bodyPr>
          <a:lstStyle/>
          <a:p>
            <a:r>
              <a:rPr lang="en-US" altLang="ja-JP" dirty="0"/>
              <a:t>1980’</a:t>
            </a:r>
            <a:endParaRPr kumimoji="1" lang="ja-JP" altLang="en-US" dirty="0"/>
          </a:p>
        </p:txBody>
      </p:sp>
      <p:sp>
        <p:nvSpPr>
          <p:cNvPr id="14" name="テキスト ボックス 13">
            <a:extLst>
              <a:ext uri="{FF2B5EF4-FFF2-40B4-BE49-F238E27FC236}">
                <a16:creationId xmlns:a16="http://schemas.microsoft.com/office/drawing/2014/main" xmlns="" id="{78456673-249D-4F63-8C9B-2C41D98C5C29}"/>
              </a:ext>
            </a:extLst>
          </p:cNvPr>
          <p:cNvSpPr txBox="1"/>
          <p:nvPr/>
        </p:nvSpPr>
        <p:spPr>
          <a:xfrm>
            <a:off x="1511389" y="5791287"/>
            <a:ext cx="648613" cy="369332"/>
          </a:xfrm>
          <a:prstGeom prst="rect">
            <a:avLst/>
          </a:prstGeom>
          <a:noFill/>
        </p:spPr>
        <p:txBody>
          <a:bodyPr wrap="square" rtlCol="0">
            <a:spAutoFit/>
          </a:bodyPr>
          <a:lstStyle/>
          <a:p>
            <a:r>
              <a:rPr lang="en-US" altLang="ja-JP" dirty="0"/>
              <a:t>1950</a:t>
            </a:r>
            <a:endParaRPr kumimoji="1" lang="ja-JP" altLang="en-US" dirty="0"/>
          </a:p>
        </p:txBody>
      </p:sp>
      <p:pic>
        <p:nvPicPr>
          <p:cNvPr id="15" name="図 14">
            <a:extLst>
              <a:ext uri="{FF2B5EF4-FFF2-40B4-BE49-F238E27FC236}">
                <a16:creationId xmlns:a16="http://schemas.microsoft.com/office/drawing/2014/main" xmlns="" id="{F3287B15-1A4A-4512-B581-00FD269831E8}"/>
              </a:ext>
            </a:extLst>
          </p:cNvPr>
          <p:cNvPicPr>
            <a:picLocks noChangeAspect="1"/>
          </p:cNvPicPr>
          <p:nvPr/>
        </p:nvPicPr>
        <p:blipFill>
          <a:blip r:embed="rId2"/>
          <a:stretch>
            <a:fillRect/>
          </a:stretch>
        </p:blipFill>
        <p:spPr>
          <a:xfrm>
            <a:off x="4206605" y="4558939"/>
            <a:ext cx="648613" cy="730153"/>
          </a:xfrm>
          <a:prstGeom prst="rect">
            <a:avLst/>
          </a:prstGeom>
        </p:spPr>
      </p:pic>
      <p:sp>
        <p:nvSpPr>
          <p:cNvPr id="16" name="テキスト ボックス 15">
            <a:extLst>
              <a:ext uri="{FF2B5EF4-FFF2-40B4-BE49-F238E27FC236}">
                <a16:creationId xmlns:a16="http://schemas.microsoft.com/office/drawing/2014/main" xmlns="" id="{2A60A755-BB61-49B0-BC5D-3855994659B6}"/>
              </a:ext>
            </a:extLst>
          </p:cNvPr>
          <p:cNvSpPr txBox="1"/>
          <p:nvPr/>
        </p:nvSpPr>
        <p:spPr>
          <a:xfrm>
            <a:off x="3760539" y="5307245"/>
            <a:ext cx="1540743" cy="461665"/>
          </a:xfrm>
          <a:prstGeom prst="rect">
            <a:avLst/>
          </a:prstGeom>
          <a:noFill/>
        </p:spPr>
        <p:txBody>
          <a:bodyPr wrap="none" rtlCol="0">
            <a:spAutoFit/>
          </a:bodyPr>
          <a:lstStyle/>
          <a:p>
            <a:r>
              <a:rPr lang="en-US" altLang="ja-JP" sz="1200" dirty="0"/>
              <a:t>e.g.</a:t>
            </a:r>
            <a:r>
              <a:rPr kumimoji="1" lang="en-US" altLang="ja-JP" sz="1200" dirty="0"/>
              <a:t> Recognition of </a:t>
            </a:r>
          </a:p>
          <a:p>
            <a:r>
              <a:rPr kumimoji="1" lang="en-US" altLang="ja-JP" sz="1200" dirty="0"/>
              <a:t>handwritten numbers</a:t>
            </a:r>
            <a:endParaRPr kumimoji="1" lang="ja-JP" altLang="en-US" sz="1200" dirty="0"/>
          </a:p>
        </p:txBody>
      </p:sp>
      <p:pic>
        <p:nvPicPr>
          <p:cNvPr id="18" name="図 17">
            <a:extLst>
              <a:ext uri="{FF2B5EF4-FFF2-40B4-BE49-F238E27FC236}">
                <a16:creationId xmlns:a16="http://schemas.microsoft.com/office/drawing/2014/main" xmlns="" id="{32680D06-5FAC-4867-889D-ADB534FE3A00}"/>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5934305" y="4995706"/>
            <a:ext cx="807137" cy="540315"/>
          </a:xfrm>
          <a:prstGeom prst="rect">
            <a:avLst/>
          </a:prstGeom>
        </p:spPr>
      </p:pic>
      <p:sp>
        <p:nvSpPr>
          <p:cNvPr id="20" name="テキスト ボックス 19">
            <a:extLst>
              <a:ext uri="{FF2B5EF4-FFF2-40B4-BE49-F238E27FC236}">
                <a16:creationId xmlns:a16="http://schemas.microsoft.com/office/drawing/2014/main" xmlns="" id="{27BBCB6E-6988-47E1-B330-045C7277EED9}"/>
              </a:ext>
            </a:extLst>
          </p:cNvPr>
          <p:cNvSpPr txBox="1"/>
          <p:nvPr/>
        </p:nvSpPr>
        <p:spPr>
          <a:xfrm>
            <a:off x="5440100" y="5532447"/>
            <a:ext cx="1827360" cy="276999"/>
          </a:xfrm>
          <a:prstGeom prst="rect">
            <a:avLst/>
          </a:prstGeom>
          <a:noFill/>
        </p:spPr>
        <p:txBody>
          <a:bodyPr wrap="none" rtlCol="0">
            <a:spAutoFit/>
          </a:bodyPr>
          <a:lstStyle/>
          <a:p>
            <a:r>
              <a:rPr lang="en-US" altLang="ja-JP" sz="1200" dirty="0"/>
              <a:t>e.g.</a:t>
            </a:r>
            <a:r>
              <a:rPr kumimoji="1" lang="en-US" altLang="ja-JP" sz="1200" dirty="0"/>
              <a:t> Recognition of </a:t>
            </a:r>
            <a:r>
              <a:rPr lang="en-US" altLang="ja-JP" sz="1200" dirty="0"/>
              <a:t>images</a:t>
            </a:r>
            <a:endParaRPr kumimoji="1" lang="en-US" altLang="ja-JP" sz="1200" dirty="0"/>
          </a:p>
        </p:txBody>
      </p:sp>
    </p:spTree>
    <p:extLst>
      <p:ext uri="{BB962C8B-B14F-4D97-AF65-F5344CB8AC3E}">
        <p14:creationId xmlns:p14="http://schemas.microsoft.com/office/powerpoint/2010/main" val="2372490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xmlns="" id="{08661160-693D-48FE-B6A1-ACCE7110D7A8}"/>
              </a:ext>
            </a:extLst>
          </p:cNvPr>
          <p:cNvSpPr/>
          <p:nvPr/>
        </p:nvSpPr>
        <p:spPr>
          <a:xfrm>
            <a:off x="3363059" y="3411070"/>
            <a:ext cx="2091731" cy="266429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xmlns="" id="{AD4DB41C-4EFA-4BC8-8501-27BB9049DC84}"/>
              </a:ext>
            </a:extLst>
          </p:cNvPr>
          <p:cNvSpPr/>
          <p:nvPr/>
        </p:nvSpPr>
        <p:spPr>
          <a:xfrm>
            <a:off x="5840379" y="3411070"/>
            <a:ext cx="618169" cy="266429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xmlns="" id="{796EC064-989D-4141-8AAB-FE305D5EF600}"/>
              </a:ext>
            </a:extLst>
          </p:cNvPr>
          <p:cNvSpPr/>
          <p:nvPr/>
        </p:nvSpPr>
        <p:spPr>
          <a:xfrm>
            <a:off x="2358446" y="3411070"/>
            <a:ext cx="618169" cy="266429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a:extLst>
              <a:ext uri="{FF2B5EF4-FFF2-40B4-BE49-F238E27FC236}">
                <a16:creationId xmlns:a16="http://schemas.microsoft.com/office/drawing/2014/main" xmlns="" id="{A4ADA1D6-C7F7-4F5A-89AA-121390CB50B2}"/>
              </a:ext>
            </a:extLst>
          </p:cNvPr>
          <p:cNvSpPr>
            <a:spLocks noGrp="1"/>
          </p:cNvSpPr>
          <p:nvPr>
            <p:ph sz="quarter" idx="10"/>
          </p:nvPr>
        </p:nvSpPr>
        <p:spPr>
          <a:xfrm>
            <a:off x="341073" y="1412776"/>
            <a:ext cx="8208912" cy="889090"/>
          </a:xfrm>
        </p:spPr>
        <p:txBody>
          <a:bodyPr>
            <a:normAutofit/>
          </a:bodyPr>
          <a:lstStyle/>
          <a:p>
            <a:r>
              <a:rPr lang="en-US" altLang="ja-JP" sz="2400" dirty="0"/>
              <a:t>Basic learning process</a:t>
            </a:r>
            <a:r>
              <a:rPr kumimoji="1" lang="en-US" altLang="ja-JP" sz="2400" dirty="0"/>
              <a:t> of neural network-based machine learning, including “</a:t>
            </a:r>
            <a:r>
              <a:rPr lang="en-US" altLang="ja-JP" sz="2400" dirty="0"/>
              <a:t>Deep Learning” (</a:t>
            </a:r>
            <a:r>
              <a:rPr lang="en-US" altLang="ja-JP" sz="2400" i="1" u="sng" dirty="0"/>
              <a:t>Step 1</a:t>
            </a:r>
            <a:r>
              <a:rPr lang="en-US" altLang="ja-JP" sz="2400" dirty="0"/>
              <a:t> to </a:t>
            </a:r>
            <a:r>
              <a:rPr lang="en-US" altLang="ja-JP" sz="2400" i="1" u="sng" dirty="0"/>
              <a:t>Step 7</a:t>
            </a:r>
            <a:r>
              <a:rPr lang="en-US" altLang="ja-JP" sz="2400" dirty="0"/>
              <a:t>.)</a:t>
            </a:r>
            <a:endParaRPr kumimoji="1" lang="ja-JP" altLang="en-US" sz="2400" dirty="0"/>
          </a:p>
        </p:txBody>
      </p:sp>
      <p:sp>
        <p:nvSpPr>
          <p:cNvPr id="8" name="タイトル 1">
            <a:extLst>
              <a:ext uri="{FF2B5EF4-FFF2-40B4-BE49-F238E27FC236}">
                <a16:creationId xmlns:a16="http://schemas.microsoft.com/office/drawing/2014/main" xmlns="" id="{8E6B24FD-E886-4C01-9544-A3CA461F2612}"/>
              </a:ext>
            </a:extLst>
          </p:cNvPr>
          <p:cNvSpPr>
            <a:spLocks noGrp="1"/>
          </p:cNvSpPr>
          <p:nvPr>
            <p:ph type="title"/>
          </p:nvPr>
        </p:nvSpPr>
        <p:spPr>
          <a:xfrm>
            <a:off x="457200" y="274638"/>
            <a:ext cx="8229600" cy="1143000"/>
          </a:xfrm>
        </p:spPr>
        <p:txBody>
          <a:bodyPr>
            <a:normAutofit/>
          </a:bodyPr>
          <a:lstStyle/>
          <a:p>
            <a:pPr algn="l"/>
            <a:r>
              <a:rPr kumimoji="1" lang="en-US" altLang="ja-JP" dirty="0"/>
              <a:t>1. Basics</a:t>
            </a:r>
            <a:r>
              <a:rPr lang="en-US" altLang="ja-JP" dirty="0"/>
              <a:t> of AI (Machine Learning)</a:t>
            </a:r>
            <a:endParaRPr kumimoji="1" lang="ja-JP" altLang="en-US" dirty="0"/>
          </a:p>
        </p:txBody>
      </p:sp>
      <p:sp>
        <p:nvSpPr>
          <p:cNvPr id="9" name="楕円 8">
            <a:extLst>
              <a:ext uri="{FF2B5EF4-FFF2-40B4-BE49-F238E27FC236}">
                <a16:creationId xmlns:a16="http://schemas.microsoft.com/office/drawing/2014/main" xmlns="" id="{08B57BE9-58B8-4742-B8CD-E649D738194D}"/>
              </a:ext>
            </a:extLst>
          </p:cNvPr>
          <p:cNvSpPr/>
          <p:nvPr/>
        </p:nvSpPr>
        <p:spPr>
          <a:xfrm>
            <a:off x="3531608"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xmlns="" id="{E7A711F9-3AC3-4CD7-B43C-59C893280C92}"/>
              </a:ext>
            </a:extLst>
          </p:cNvPr>
          <p:cNvSpPr/>
          <p:nvPr/>
        </p:nvSpPr>
        <p:spPr>
          <a:xfrm>
            <a:off x="3530154"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xmlns="" id="{9F4C9C1B-16DD-45C0-9A4B-DB73B2F73E0D}"/>
              </a:ext>
            </a:extLst>
          </p:cNvPr>
          <p:cNvSpPr/>
          <p:nvPr/>
        </p:nvSpPr>
        <p:spPr>
          <a:xfrm>
            <a:off x="3530154"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xmlns="" id="{E298B63F-103E-4028-8D8A-C211F2EBB9F7}"/>
              </a:ext>
            </a:extLst>
          </p:cNvPr>
          <p:cNvSpPr/>
          <p:nvPr/>
        </p:nvSpPr>
        <p:spPr>
          <a:xfrm>
            <a:off x="5025650"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xmlns="" id="{51484BF0-EC3E-425C-8C2F-51A9728E543C}"/>
              </a:ext>
            </a:extLst>
          </p:cNvPr>
          <p:cNvSpPr/>
          <p:nvPr/>
        </p:nvSpPr>
        <p:spPr>
          <a:xfrm>
            <a:off x="5024196"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xmlns="" id="{EDE92A01-ECFA-46DA-824C-31669E29EE00}"/>
              </a:ext>
            </a:extLst>
          </p:cNvPr>
          <p:cNvSpPr/>
          <p:nvPr/>
        </p:nvSpPr>
        <p:spPr>
          <a:xfrm>
            <a:off x="5024196"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xmlns="" id="{66285E88-3DDF-4C76-8C8A-9958DA722319}"/>
              </a:ext>
            </a:extLst>
          </p:cNvPr>
          <p:cNvSpPr/>
          <p:nvPr/>
        </p:nvSpPr>
        <p:spPr>
          <a:xfrm>
            <a:off x="2505370"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xmlns="" id="{3CFC275B-219C-4431-AA37-C9ABFA4EB21C}"/>
              </a:ext>
            </a:extLst>
          </p:cNvPr>
          <p:cNvSpPr/>
          <p:nvPr/>
        </p:nvSpPr>
        <p:spPr>
          <a:xfrm>
            <a:off x="2503916"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xmlns="" id="{302013C8-A8CF-4D6D-AB4B-73E0CB535931}"/>
              </a:ext>
            </a:extLst>
          </p:cNvPr>
          <p:cNvSpPr/>
          <p:nvPr/>
        </p:nvSpPr>
        <p:spPr>
          <a:xfrm>
            <a:off x="2503916"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xmlns="" id="{ACC68295-C0E1-4C39-8EB7-8039A5AB348E}"/>
              </a:ext>
            </a:extLst>
          </p:cNvPr>
          <p:cNvSpPr/>
          <p:nvPr/>
        </p:nvSpPr>
        <p:spPr>
          <a:xfrm>
            <a:off x="6032308"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xmlns="" id="{31836DBF-F76E-4D8E-929E-D839C8BD6D4E}"/>
              </a:ext>
            </a:extLst>
          </p:cNvPr>
          <p:cNvSpPr/>
          <p:nvPr/>
        </p:nvSpPr>
        <p:spPr>
          <a:xfrm>
            <a:off x="6030854"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xmlns="" id="{CA0E1CEC-A5B3-4503-8A0D-A71027BCAE4F}"/>
              </a:ext>
            </a:extLst>
          </p:cNvPr>
          <p:cNvSpPr/>
          <p:nvPr/>
        </p:nvSpPr>
        <p:spPr>
          <a:xfrm>
            <a:off x="6030854"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xmlns="" id="{D6C15FA9-6FA0-4447-AEBB-81739A8C19D6}"/>
              </a:ext>
            </a:extLst>
          </p:cNvPr>
          <p:cNvSpPr txBox="1"/>
          <p:nvPr/>
        </p:nvSpPr>
        <p:spPr>
          <a:xfrm>
            <a:off x="4205249" y="4587582"/>
            <a:ext cx="530915" cy="369332"/>
          </a:xfrm>
          <a:prstGeom prst="rect">
            <a:avLst/>
          </a:prstGeom>
          <a:noFill/>
        </p:spPr>
        <p:txBody>
          <a:bodyPr wrap="none" rtlCol="0">
            <a:spAutoFit/>
          </a:bodyPr>
          <a:lstStyle/>
          <a:p>
            <a:r>
              <a:rPr lang="ja-JP" altLang="en-US" dirty="0"/>
              <a:t>・・・</a:t>
            </a:r>
            <a:endParaRPr kumimoji="1" lang="ja-JP" altLang="en-US" dirty="0"/>
          </a:p>
        </p:txBody>
      </p:sp>
      <p:sp>
        <p:nvSpPr>
          <p:cNvPr id="22" name="テキスト ボックス 21">
            <a:extLst>
              <a:ext uri="{FF2B5EF4-FFF2-40B4-BE49-F238E27FC236}">
                <a16:creationId xmlns:a16="http://schemas.microsoft.com/office/drawing/2014/main" xmlns="" id="{20DE8842-CC86-40EA-B57A-C02868259D2B}"/>
              </a:ext>
            </a:extLst>
          </p:cNvPr>
          <p:cNvSpPr txBox="1"/>
          <p:nvPr/>
        </p:nvSpPr>
        <p:spPr>
          <a:xfrm rot="5400000">
            <a:off x="3414665" y="4892176"/>
            <a:ext cx="530915" cy="369332"/>
          </a:xfrm>
          <a:prstGeom prst="rect">
            <a:avLst/>
          </a:prstGeom>
          <a:noFill/>
        </p:spPr>
        <p:txBody>
          <a:bodyPr wrap="none" rtlCol="0">
            <a:spAutoFit/>
          </a:bodyPr>
          <a:lstStyle/>
          <a:p>
            <a:r>
              <a:rPr lang="ja-JP" altLang="en-US" dirty="0"/>
              <a:t>・・・</a:t>
            </a:r>
            <a:endParaRPr kumimoji="1" lang="ja-JP" altLang="en-US" dirty="0"/>
          </a:p>
        </p:txBody>
      </p:sp>
      <p:sp>
        <p:nvSpPr>
          <p:cNvPr id="23" name="テキスト ボックス 22">
            <a:extLst>
              <a:ext uri="{FF2B5EF4-FFF2-40B4-BE49-F238E27FC236}">
                <a16:creationId xmlns:a16="http://schemas.microsoft.com/office/drawing/2014/main" xmlns="" id="{7132E070-5229-4654-8557-365E80714FD8}"/>
              </a:ext>
            </a:extLst>
          </p:cNvPr>
          <p:cNvSpPr txBox="1"/>
          <p:nvPr/>
        </p:nvSpPr>
        <p:spPr>
          <a:xfrm rot="5400000">
            <a:off x="4888232" y="4892177"/>
            <a:ext cx="530915" cy="369332"/>
          </a:xfrm>
          <a:prstGeom prst="rect">
            <a:avLst/>
          </a:prstGeom>
          <a:noFill/>
        </p:spPr>
        <p:txBody>
          <a:bodyPr wrap="none" rtlCol="0">
            <a:spAutoFit/>
          </a:bodyPr>
          <a:lstStyle/>
          <a:p>
            <a:r>
              <a:rPr lang="ja-JP" altLang="en-US" dirty="0"/>
              <a:t>・・・</a:t>
            </a:r>
            <a:endParaRPr kumimoji="1" lang="ja-JP" altLang="en-US" dirty="0"/>
          </a:p>
        </p:txBody>
      </p:sp>
      <p:sp>
        <p:nvSpPr>
          <p:cNvPr id="24" name="テキスト ボックス 23">
            <a:extLst>
              <a:ext uri="{FF2B5EF4-FFF2-40B4-BE49-F238E27FC236}">
                <a16:creationId xmlns:a16="http://schemas.microsoft.com/office/drawing/2014/main" xmlns="" id="{05666109-554A-4841-9735-461967691C30}"/>
              </a:ext>
            </a:extLst>
          </p:cNvPr>
          <p:cNvSpPr txBox="1"/>
          <p:nvPr/>
        </p:nvSpPr>
        <p:spPr>
          <a:xfrm rot="5400000">
            <a:off x="5884007" y="4892177"/>
            <a:ext cx="530915" cy="369332"/>
          </a:xfrm>
          <a:prstGeom prst="rect">
            <a:avLst/>
          </a:prstGeom>
          <a:noFill/>
        </p:spPr>
        <p:txBody>
          <a:bodyPr wrap="none" rtlCol="0">
            <a:spAutoFit/>
          </a:bodyPr>
          <a:lstStyle/>
          <a:p>
            <a:r>
              <a:rPr lang="ja-JP" altLang="en-US" dirty="0"/>
              <a:t>・・・</a:t>
            </a:r>
            <a:endParaRPr kumimoji="1" lang="ja-JP" altLang="en-US" dirty="0"/>
          </a:p>
        </p:txBody>
      </p:sp>
      <p:sp>
        <p:nvSpPr>
          <p:cNvPr id="25" name="テキスト ボックス 24">
            <a:extLst>
              <a:ext uri="{FF2B5EF4-FFF2-40B4-BE49-F238E27FC236}">
                <a16:creationId xmlns:a16="http://schemas.microsoft.com/office/drawing/2014/main" xmlns="" id="{BD6996F9-CCD3-4837-8E54-48CC7CE19968}"/>
              </a:ext>
            </a:extLst>
          </p:cNvPr>
          <p:cNvSpPr txBox="1"/>
          <p:nvPr/>
        </p:nvSpPr>
        <p:spPr>
          <a:xfrm rot="5400000">
            <a:off x="2382474" y="4892176"/>
            <a:ext cx="530915" cy="369332"/>
          </a:xfrm>
          <a:prstGeom prst="rect">
            <a:avLst/>
          </a:prstGeom>
          <a:noFill/>
        </p:spPr>
        <p:txBody>
          <a:bodyPr wrap="none" rtlCol="0">
            <a:spAutoFit/>
          </a:bodyPr>
          <a:lstStyle/>
          <a:p>
            <a:r>
              <a:rPr lang="ja-JP" altLang="en-US" dirty="0"/>
              <a:t>・・・</a:t>
            </a:r>
            <a:endParaRPr kumimoji="1" lang="ja-JP" altLang="en-US" dirty="0"/>
          </a:p>
        </p:txBody>
      </p:sp>
      <p:cxnSp>
        <p:nvCxnSpPr>
          <p:cNvPr id="30" name="直線矢印コネクタ 29">
            <a:extLst>
              <a:ext uri="{FF2B5EF4-FFF2-40B4-BE49-F238E27FC236}">
                <a16:creationId xmlns:a16="http://schemas.microsoft.com/office/drawing/2014/main" xmlns="" id="{3AED771C-33F0-4559-8F1B-0BADD80CE64E}"/>
              </a:ext>
            </a:extLst>
          </p:cNvPr>
          <p:cNvCxnSpPr>
            <a:stCxn id="15" idx="6"/>
            <a:endCxn id="9" idx="2"/>
          </p:cNvCxnSpPr>
          <p:nvPr/>
        </p:nvCxnSpPr>
        <p:spPr>
          <a:xfrm>
            <a:off x="2793402" y="3867502"/>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xmlns="" id="{5B3C0980-A637-48C1-A1D8-887FEF69DEC4}"/>
              </a:ext>
            </a:extLst>
          </p:cNvPr>
          <p:cNvCxnSpPr>
            <a:cxnSpLocks/>
            <a:stCxn id="15" idx="6"/>
            <a:endCxn id="10" idx="2"/>
          </p:cNvCxnSpPr>
          <p:nvPr/>
        </p:nvCxnSpPr>
        <p:spPr>
          <a:xfrm>
            <a:off x="2793402" y="3867502"/>
            <a:ext cx="736752"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xmlns="" id="{9F4FA778-6ECC-49FA-B43C-98EC7CDE12DD}"/>
              </a:ext>
            </a:extLst>
          </p:cNvPr>
          <p:cNvCxnSpPr>
            <a:cxnSpLocks/>
            <a:stCxn id="15" idx="6"/>
            <a:endCxn id="11" idx="2"/>
          </p:cNvCxnSpPr>
          <p:nvPr/>
        </p:nvCxnSpPr>
        <p:spPr>
          <a:xfrm>
            <a:off x="2793402" y="3867502"/>
            <a:ext cx="736752"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xmlns="" id="{4D0F3BF1-2100-4DDA-A42F-B9C87B37A4E2}"/>
              </a:ext>
            </a:extLst>
          </p:cNvPr>
          <p:cNvCxnSpPr>
            <a:cxnSpLocks/>
            <a:stCxn id="16" idx="6"/>
            <a:endCxn id="9" idx="2"/>
          </p:cNvCxnSpPr>
          <p:nvPr/>
        </p:nvCxnSpPr>
        <p:spPr>
          <a:xfrm flipV="1">
            <a:off x="2791948" y="3867502"/>
            <a:ext cx="739660"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xmlns="" id="{F1BC6AC6-04AB-4382-A4C7-ACAABA6CDDF7}"/>
              </a:ext>
            </a:extLst>
          </p:cNvPr>
          <p:cNvCxnSpPr>
            <a:cxnSpLocks/>
            <a:stCxn id="16" idx="6"/>
            <a:endCxn id="10" idx="2"/>
          </p:cNvCxnSpPr>
          <p:nvPr/>
        </p:nvCxnSpPr>
        <p:spPr>
          <a:xfrm>
            <a:off x="2791948" y="4515574"/>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xmlns="" id="{E025D6CF-44A8-4C8A-B5C6-A6AA57E3C0D8}"/>
              </a:ext>
            </a:extLst>
          </p:cNvPr>
          <p:cNvCxnSpPr>
            <a:cxnSpLocks/>
            <a:stCxn id="16" idx="6"/>
            <a:endCxn id="11" idx="2"/>
          </p:cNvCxnSpPr>
          <p:nvPr/>
        </p:nvCxnSpPr>
        <p:spPr>
          <a:xfrm>
            <a:off x="2791948" y="4515574"/>
            <a:ext cx="73820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xmlns="" id="{75DAB64D-60D7-4E7D-A52A-7D5B16A7957D}"/>
              </a:ext>
            </a:extLst>
          </p:cNvPr>
          <p:cNvCxnSpPr>
            <a:cxnSpLocks/>
            <a:stCxn id="17" idx="6"/>
            <a:endCxn id="11" idx="2"/>
          </p:cNvCxnSpPr>
          <p:nvPr/>
        </p:nvCxnSpPr>
        <p:spPr>
          <a:xfrm>
            <a:off x="2791948" y="5643318"/>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xmlns="" id="{7486E7C7-AC95-41EB-B152-FE6378CE7075}"/>
              </a:ext>
            </a:extLst>
          </p:cNvPr>
          <p:cNvCxnSpPr>
            <a:cxnSpLocks/>
            <a:stCxn id="17" idx="6"/>
            <a:endCxn id="9" idx="2"/>
          </p:cNvCxnSpPr>
          <p:nvPr/>
        </p:nvCxnSpPr>
        <p:spPr>
          <a:xfrm flipV="1">
            <a:off x="2791948" y="3867502"/>
            <a:ext cx="739660"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xmlns="" id="{475EBD83-54F1-4517-A5F4-4B9FE36270CE}"/>
              </a:ext>
            </a:extLst>
          </p:cNvPr>
          <p:cNvCxnSpPr>
            <a:cxnSpLocks/>
            <a:stCxn id="17" idx="6"/>
            <a:endCxn id="10" idx="2"/>
          </p:cNvCxnSpPr>
          <p:nvPr/>
        </p:nvCxnSpPr>
        <p:spPr>
          <a:xfrm flipV="1">
            <a:off x="2791948" y="4515574"/>
            <a:ext cx="73820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xmlns="" id="{4FC4EAF3-4AF3-4015-8ADD-52E8F2201A85}"/>
              </a:ext>
            </a:extLst>
          </p:cNvPr>
          <p:cNvCxnSpPr>
            <a:cxnSpLocks/>
            <a:stCxn id="12" idx="6"/>
            <a:endCxn id="18" idx="2"/>
          </p:cNvCxnSpPr>
          <p:nvPr/>
        </p:nvCxnSpPr>
        <p:spPr>
          <a:xfrm>
            <a:off x="5313682" y="3867502"/>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a:extLst>
              <a:ext uri="{FF2B5EF4-FFF2-40B4-BE49-F238E27FC236}">
                <a16:creationId xmlns:a16="http://schemas.microsoft.com/office/drawing/2014/main" xmlns="" id="{4456ABD0-644E-4C1A-ABAF-73C7BDDA9224}"/>
              </a:ext>
            </a:extLst>
          </p:cNvPr>
          <p:cNvCxnSpPr>
            <a:cxnSpLocks/>
            <a:stCxn id="12" idx="6"/>
            <a:endCxn id="19" idx="2"/>
          </p:cNvCxnSpPr>
          <p:nvPr/>
        </p:nvCxnSpPr>
        <p:spPr>
          <a:xfrm>
            <a:off x="5313682" y="3867502"/>
            <a:ext cx="717172"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xmlns="" id="{D9D878EA-5550-4B77-8081-E869A0A6E1E2}"/>
              </a:ext>
            </a:extLst>
          </p:cNvPr>
          <p:cNvCxnSpPr>
            <a:cxnSpLocks/>
            <a:stCxn id="12" idx="6"/>
            <a:endCxn id="20" idx="2"/>
          </p:cNvCxnSpPr>
          <p:nvPr/>
        </p:nvCxnSpPr>
        <p:spPr>
          <a:xfrm>
            <a:off x="5313682" y="3867502"/>
            <a:ext cx="717172"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a:extLst>
              <a:ext uri="{FF2B5EF4-FFF2-40B4-BE49-F238E27FC236}">
                <a16:creationId xmlns:a16="http://schemas.microsoft.com/office/drawing/2014/main" xmlns="" id="{F31C6DCE-1C5A-411B-9231-EFAEF1519F35}"/>
              </a:ext>
            </a:extLst>
          </p:cNvPr>
          <p:cNvCxnSpPr>
            <a:cxnSpLocks/>
            <a:stCxn id="13" idx="6"/>
            <a:endCxn id="18" idx="2"/>
          </p:cNvCxnSpPr>
          <p:nvPr/>
        </p:nvCxnSpPr>
        <p:spPr>
          <a:xfrm flipV="1">
            <a:off x="5312228" y="3867502"/>
            <a:ext cx="720080"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a:extLst>
              <a:ext uri="{FF2B5EF4-FFF2-40B4-BE49-F238E27FC236}">
                <a16:creationId xmlns:a16="http://schemas.microsoft.com/office/drawing/2014/main" xmlns="" id="{7929FAF8-2101-4A05-BFC0-5FE225AD6C78}"/>
              </a:ext>
            </a:extLst>
          </p:cNvPr>
          <p:cNvCxnSpPr>
            <a:cxnSpLocks/>
            <a:stCxn id="13" idx="6"/>
            <a:endCxn id="19" idx="2"/>
          </p:cNvCxnSpPr>
          <p:nvPr/>
        </p:nvCxnSpPr>
        <p:spPr>
          <a:xfrm>
            <a:off x="5312228" y="4515574"/>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xmlns="" id="{53743E57-6922-407B-AB24-6652FD9F1462}"/>
              </a:ext>
            </a:extLst>
          </p:cNvPr>
          <p:cNvCxnSpPr>
            <a:cxnSpLocks/>
            <a:stCxn id="13" idx="6"/>
            <a:endCxn id="20" idx="2"/>
          </p:cNvCxnSpPr>
          <p:nvPr/>
        </p:nvCxnSpPr>
        <p:spPr>
          <a:xfrm>
            <a:off x="5312228" y="4515574"/>
            <a:ext cx="71862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a:extLst>
              <a:ext uri="{FF2B5EF4-FFF2-40B4-BE49-F238E27FC236}">
                <a16:creationId xmlns:a16="http://schemas.microsoft.com/office/drawing/2014/main" xmlns="" id="{5A66248B-C6F9-4467-99C4-03A5C3AC4DAF}"/>
              </a:ext>
            </a:extLst>
          </p:cNvPr>
          <p:cNvCxnSpPr>
            <a:cxnSpLocks/>
            <a:stCxn id="14" idx="6"/>
            <a:endCxn id="20" idx="2"/>
          </p:cNvCxnSpPr>
          <p:nvPr/>
        </p:nvCxnSpPr>
        <p:spPr>
          <a:xfrm>
            <a:off x="5312228" y="5643318"/>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xmlns="" id="{C7739E86-4CA4-4AA6-8512-EEC464A0A7EE}"/>
              </a:ext>
            </a:extLst>
          </p:cNvPr>
          <p:cNvCxnSpPr>
            <a:cxnSpLocks/>
            <a:stCxn id="14" idx="6"/>
            <a:endCxn id="19" idx="2"/>
          </p:cNvCxnSpPr>
          <p:nvPr/>
        </p:nvCxnSpPr>
        <p:spPr>
          <a:xfrm flipV="1">
            <a:off x="5312228" y="4515574"/>
            <a:ext cx="71862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xmlns="" id="{BA693A00-12A1-4986-9E61-530677FA2DC9}"/>
              </a:ext>
            </a:extLst>
          </p:cNvPr>
          <p:cNvCxnSpPr>
            <a:cxnSpLocks/>
            <a:stCxn id="14" idx="6"/>
            <a:endCxn id="18" idx="2"/>
          </p:cNvCxnSpPr>
          <p:nvPr/>
        </p:nvCxnSpPr>
        <p:spPr>
          <a:xfrm flipV="1">
            <a:off x="5312228" y="3867502"/>
            <a:ext cx="720080"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正方形/長方形 82">
            <a:extLst>
              <a:ext uri="{FF2B5EF4-FFF2-40B4-BE49-F238E27FC236}">
                <a16:creationId xmlns:a16="http://schemas.microsoft.com/office/drawing/2014/main" xmlns="" id="{92FD6336-FE79-409F-BD3B-1EDC9451CA0F}"/>
              </a:ext>
            </a:extLst>
          </p:cNvPr>
          <p:cNvSpPr/>
          <p:nvPr/>
        </p:nvSpPr>
        <p:spPr>
          <a:xfrm>
            <a:off x="530016" y="4183119"/>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a:extLst>
              <a:ext uri="{FF2B5EF4-FFF2-40B4-BE49-F238E27FC236}">
                <a16:creationId xmlns:a16="http://schemas.microsoft.com/office/drawing/2014/main" xmlns="" id="{9A1F2CBC-6617-424F-A153-FC282408D221}"/>
              </a:ext>
            </a:extLst>
          </p:cNvPr>
          <p:cNvSpPr/>
          <p:nvPr/>
        </p:nvSpPr>
        <p:spPr>
          <a:xfrm>
            <a:off x="586643" y="4271314"/>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xmlns="" id="{AF32B470-E153-4BD6-8820-00223DA3AB12}"/>
              </a:ext>
            </a:extLst>
          </p:cNvPr>
          <p:cNvSpPr/>
          <p:nvPr/>
        </p:nvSpPr>
        <p:spPr>
          <a:xfrm>
            <a:off x="643270" y="4338755"/>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xmlns="" id="{F2939C25-2DB2-4CA0-AD92-516B1AC9BB85}"/>
              </a:ext>
            </a:extLst>
          </p:cNvPr>
          <p:cNvSpPr/>
          <p:nvPr/>
        </p:nvSpPr>
        <p:spPr>
          <a:xfrm>
            <a:off x="712374" y="4406196"/>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xmlns="" id="{2B327032-B13A-4A31-AEB7-B08C13450A74}"/>
              </a:ext>
            </a:extLst>
          </p:cNvPr>
          <p:cNvSpPr/>
          <p:nvPr/>
        </p:nvSpPr>
        <p:spPr>
          <a:xfrm>
            <a:off x="7917021" y="4183119"/>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a:extLst>
              <a:ext uri="{FF2B5EF4-FFF2-40B4-BE49-F238E27FC236}">
                <a16:creationId xmlns:a16="http://schemas.microsoft.com/office/drawing/2014/main" xmlns="" id="{E2811D1D-5439-48A0-A3BC-BCA9131AAAE7}"/>
              </a:ext>
            </a:extLst>
          </p:cNvPr>
          <p:cNvSpPr/>
          <p:nvPr/>
        </p:nvSpPr>
        <p:spPr>
          <a:xfrm>
            <a:off x="7973648" y="4271314"/>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a:extLst>
              <a:ext uri="{FF2B5EF4-FFF2-40B4-BE49-F238E27FC236}">
                <a16:creationId xmlns:a16="http://schemas.microsoft.com/office/drawing/2014/main" xmlns="" id="{89BB6B72-D226-4508-9331-E309A9F5F03D}"/>
              </a:ext>
            </a:extLst>
          </p:cNvPr>
          <p:cNvSpPr/>
          <p:nvPr/>
        </p:nvSpPr>
        <p:spPr>
          <a:xfrm>
            <a:off x="8030275" y="4338755"/>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a:extLst>
              <a:ext uri="{FF2B5EF4-FFF2-40B4-BE49-F238E27FC236}">
                <a16:creationId xmlns:a16="http://schemas.microsoft.com/office/drawing/2014/main" xmlns="" id="{50863794-E757-454E-A4BD-E924C5ED45AA}"/>
              </a:ext>
            </a:extLst>
          </p:cNvPr>
          <p:cNvSpPr/>
          <p:nvPr/>
        </p:nvSpPr>
        <p:spPr>
          <a:xfrm>
            <a:off x="8099379" y="4406196"/>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a:extLst>
              <a:ext uri="{FF2B5EF4-FFF2-40B4-BE49-F238E27FC236}">
                <a16:creationId xmlns:a16="http://schemas.microsoft.com/office/drawing/2014/main" xmlns="" id="{B04C0BCA-2E67-4BD6-9292-0623577AD986}"/>
              </a:ext>
            </a:extLst>
          </p:cNvPr>
          <p:cNvSpPr txBox="1"/>
          <p:nvPr/>
        </p:nvSpPr>
        <p:spPr>
          <a:xfrm>
            <a:off x="390311" y="3646703"/>
            <a:ext cx="1173591" cy="369332"/>
          </a:xfrm>
          <a:prstGeom prst="rect">
            <a:avLst/>
          </a:prstGeom>
          <a:noFill/>
        </p:spPr>
        <p:txBody>
          <a:bodyPr wrap="none" rtlCol="0">
            <a:spAutoFit/>
          </a:bodyPr>
          <a:lstStyle/>
          <a:p>
            <a:r>
              <a:rPr kumimoji="1" lang="en-US" altLang="ja-JP" dirty="0"/>
              <a:t>Input Data</a:t>
            </a:r>
            <a:endParaRPr kumimoji="1" lang="ja-JP" altLang="en-US" dirty="0"/>
          </a:p>
        </p:txBody>
      </p:sp>
      <p:sp>
        <p:nvSpPr>
          <p:cNvPr id="92" name="テキスト ボックス 91">
            <a:extLst>
              <a:ext uri="{FF2B5EF4-FFF2-40B4-BE49-F238E27FC236}">
                <a16:creationId xmlns:a16="http://schemas.microsoft.com/office/drawing/2014/main" xmlns="" id="{FF3A2C4A-D5CD-44B7-A1A0-1A3E98961A52}"/>
              </a:ext>
            </a:extLst>
          </p:cNvPr>
          <p:cNvSpPr txBox="1"/>
          <p:nvPr/>
        </p:nvSpPr>
        <p:spPr>
          <a:xfrm>
            <a:off x="7690265" y="3652461"/>
            <a:ext cx="1210781" cy="369332"/>
          </a:xfrm>
          <a:prstGeom prst="rect">
            <a:avLst/>
          </a:prstGeom>
          <a:noFill/>
        </p:spPr>
        <p:txBody>
          <a:bodyPr wrap="none" rtlCol="0">
            <a:spAutoFit/>
          </a:bodyPr>
          <a:lstStyle/>
          <a:p>
            <a:r>
              <a:rPr lang="en-US" altLang="ja-JP" dirty="0"/>
              <a:t>Teach</a:t>
            </a:r>
            <a:r>
              <a:rPr kumimoji="1" lang="en-US" altLang="ja-JP" dirty="0"/>
              <a:t> Data</a:t>
            </a:r>
            <a:endParaRPr kumimoji="1" lang="ja-JP" altLang="en-US" dirty="0"/>
          </a:p>
        </p:txBody>
      </p:sp>
      <p:sp>
        <p:nvSpPr>
          <p:cNvPr id="93" name="矢印: 右 92">
            <a:extLst>
              <a:ext uri="{FF2B5EF4-FFF2-40B4-BE49-F238E27FC236}">
                <a16:creationId xmlns:a16="http://schemas.microsoft.com/office/drawing/2014/main" xmlns="" id="{BA868D4D-86E4-46D5-B74C-B813F9C82D6C}"/>
              </a:ext>
            </a:extLst>
          </p:cNvPr>
          <p:cNvSpPr/>
          <p:nvPr/>
        </p:nvSpPr>
        <p:spPr>
          <a:xfrm>
            <a:off x="6660232" y="4354318"/>
            <a:ext cx="349703" cy="835860"/>
          </a:xfrm>
          <a:prstGeom prst="rightArrow">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矢印: 右 93">
            <a:extLst>
              <a:ext uri="{FF2B5EF4-FFF2-40B4-BE49-F238E27FC236}">
                <a16:creationId xmlns:a16="http://schemas.microsoft.com/office/drawing/2014/main" xmlns="" id="{94C0C3D8-42C8-434B-A943-C3D84E0B24B8}"/>
              </a:ext>
            </a:extLst>
          </p:cNvPr>
          <p:cNvSpPr/>
          <p:nvPr/>
        </p:nvSpPr>
        <p:spPr>
          <a:xfrm>
            <a:off x="1763688" y="4423714"/>
            <a:ext cx="349703" cy="835860"/>
          </a:xfrm>
          <a:prstGeom prst="rightArrow">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矢印: 右 94">
            <a:extLst>
              <a:ext uri="{FF2B5EF4-FFF2-40B4-BE49-F238E27FC236}">
                <a16:creationId xmlns:a16="http://schemas.microsoft.com/office/drawing/2014/main" xmlns="" id="{B3C6D78B-1284-4F20-B9A6-2922E4788201}"/>
              </a:ext>
            </a:extLst>
          </p:cNvPr>
          <p:cNvSpPr/>
          <p:nvPr/>
        </p:nvSpPr>
        <p:spPr>
          <a:xfrm rot="10800000">
            <a:off x="7353850" y="4324071"/>
            <a:ext cx="349703" cy="835860"/>
          </a:xfrm>
          <a:prstGeom prst="rightArrow">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a:extLst>
              <a:ext uri="{FF2B5EF4-FFF2-40B4-BE49-F238E27FC236}">
                <a16:creationId xmlns:a16="http://schemas.microsoft.com/office/drawing/2014/main" xmlns="" id="{1BF99DF6-98B3-451C-8F6D-DC53B698BE1C}"/>
              </a:ext>
            </a:extLst>
          </p:cNvPr>
          <p:cNvSpPr txBox="1"/>
          <p:nvPr/>
        </p:nvSpPr>
        <p:spPr>
          <a:xfrm>
            <a:off x="6863337" y="3560954"/>
            <a:ext cx="655436" cy="369332"/>
          </a:xfrm>
          <a:prstGeom prst="rect">
            <a:avLst/>
          </a:prstGeom>
          <a:noFill/>
        </p:spPr>
        <p:txBody>
          <a:bodyPr wrap="none" rtlCol="0">
            <a:spAutoFit/>
          </a:bodyPr>
          <a:lstStyle/>
          <a:p>
            <a:r>
              <a:rPr kumimoji="1" lang="en-US" altLang="ja-JP" dirty="0">
                <a:solidFill>
                  <a:srgbClr val="FF0000"/>
                </a:solidFill>
              </a:rPr>
              <a:t>Error</a:t>
            </a:r>
            <a:endParaRPr kumimoji="1" lang="ja-JP" altLang="en-US" dirty="0">
              <a:solidFill>
                <a:srgbClr val="FF0000"/>
              </a:solidFill>
            </a:endParaRPr>
          </a:p>
        </p:txBody>
      </p:sp>
      <p:sp>
        <p:nvSpPr>
          <p:cNvPr id="97" name="矢印: U ターン 96">
            <a:extLst>
              <a:ext uri="{FF2B5EF4-FFF2-40B4-BE49-F238E27FC236}">
                <a16:creationId xmlns:a16="http://schemas.microsoft.com/office/drawing/2014/main" xmlns="" id="{B8B8040B-D43B-4954-9C19-015FFEA297B4}"/>
              </a:ext>
            </a:extLst>
          </p:cNvPr>
          <p:cNvSpPr/>
          <p:nvPr/>
        </p:nvSpPr>
        <p:spPr>
          <a:xfrm flipH="1">
            <a:off x="4235073" y="2492897"/>
            <a:ext cx="3069880" cy="691162"/>
          </a:xfrm>
          <a:prstGeom prst="uturnArrow">
            <a:avLst>
              <a:gd name="adj1" fmla="val 18872"/>
              <a:gd name="adj2" fmla="val 25000"/>
              <a:gd name="adj3" fmla="val 25000"/>
              <a:gd name="adj4" fmla="val 43750"/>
              <a:gd name="adj5" fmla="val 75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8" name="テキスト ボックス 97">
            <a:extLst>
              <a:ext uri="{FF2B5EF4-FFF2-40B4-BE49-F238E27FC236}">
                <a16:creationId xmlns:a16="http://schemas.microsoft.com/office/drawing/2014/main" xmlns="" id="{31BB4EBD-FDF7-4F6B-B489-CD293E97436D}"/>
              </a:ext>
            </a:extLst>
          </p:cNvPr>
          <p:cNvSpPr txBox="1"/>
          <p:nvPr/>
        </p:nvSpPr>
        <p:spPr>
          <a:xfrm>
            <a:off x="2081781" y="3024892"/>
            <a:ext cx="1079270" cy="338554"/>
          </a:xfrm>
          <a:prstGeom prst="rect">
            <a:avLst/>
          </a:prstGeom>
          <a:noFill/>
        </p:spPr>
        <p:txBody>
          <a:bodyPr wrap="none" rtlCol="0">
            <a:spAutoFit/>
          </a:bodyPr>
          <a:lstStyle/>
          <a:p>
            <a:r>
              <a:rPr kumimoji="1" lang="en-US" altLang="ja-JP" sz="1600" dirty="0"/>
              <a:t>Input layer</a:t>
            </a:r>
            <a:endParaRPr kumimoji="1" lang="ja-JP" altLang="en-US" sz="1600" dirty="0"/>
          </a:p>
        </p:txBody>
      </p:sp>
      <p:sp>
        <p:nvSpPr>
          <p:cNvPr id="99" name="テキスト ボックス 98">
            <a:extLst>
              <a:ext uri="{FF2B5EF4-FFF2-40B4-BE49-F238E27FC236}">
                <a16:creationId xmlns:a16="http://schemas.microsoft.com/office/drawing/2014/main" xmlns="" id="{6CEBCB68-39E2-411C-A3B4-0DA1711322B9}"/>
              </a:ext>
            </a:extLst>
          </p:cNvPr>
          <p:cNvSpPr txBox="1"/>
          <p:nvPr/>
        </p:nvSpPr>
        <p:spPr>
          <a:xfrm>
            <a:off x="5512568" y="3060069"/>
            <a:ext cx="1233158" cy="338554"/>
          </a:xfrm>
          <a:prstGeom prst="rect">
            <a:avLst/>
          </a:prstGeom>
          <a:noFill/>
        </p:spPr>
        <p:txBody>
          <a:bodyPr wrap="none" rtlCol="0">
            <a:spAutoFit/>
          </a:bodyPr>
          <a:lstStyle/>
          <a:p>
            <a:r>
              <a:rPr lang="en-US" altLang="ja-JP" sz="1600" dirty="0"/>
              <a:t>Output</a:t>
            </a:r>
            <a:r>
              <a:rPr kumimoji="1" lang="en-US" altLang="ja-JP" sz="1600" dirty="0"/>
              <a:t> layer</a:t>
            </a:r>
            <a:endParaRPr kumimoji="1" lang="ja-JP" altLang="en-US" sz="1600" dirty="0"/>
          </a:p>
        </p:txBody>
      </p:sp>
      <p:sp>
        <p:nvSpPr>
          <p:cNvPr id="100" name="テキスト ボックス 99">
            <a:extLst>
              <a:ext uri="{FF2B5EF4-FFF2-40B4-BE49-F238E27FC236}">
                <a16:creationId xmlns:a16="http://schemas.microsoft.com/office/drawing/2014/main" xmlns="" id="{990326DF-392A-4165-A025-AC71FDCC4D35}"/>
              </a:ext>
            </a:extLst>
          </p:cNvPr>
          <p:cNvSpPr txBox="1"/>
          <p:nvPr/>
        </p:nvSpPr>
        <p:spPr>
          <a:xfrm>
            <a:off x="3548784" y="3031866"/>
            <a:ext cx="1720279" cy="338554"/>
          </a:xfrm>
          <a:prstGeom prst="rect">
            <a:avLst/>
          </a:prstGeom>
          <a:noFill/>
        </p:spPr>
        <p:txBody>
          <a:bodyPr wrap="none" rtlCol="0">
            <a:spAutoFit/>
          </a:bodyPr>
          <a:lstStyle/>
          <a:p>
            <a:r>
              <a:rPr kumimoji="1" lang="en-US" altLang="ja-JP" sz="1600" dirty="0"/>
              <a:t>Interm</a:t>
            </a:r>
            <a:r>
              <a:rPr lang="en-US" altLang="ja-JP" sz="1600" dirty="0"/>
              <a:t>ediate</a:t>
            </a:r>
            <a:r>
              <a:rPr kumimoji="1" lang="en-US" altLang="ja-JP" sz="1600" dirty="0"/>
              <a:t> layer</a:t>
            </a:r>
            <a:endParaRPr kumimoji="1" lang="ja-JP" altLang="en-US" sz="1600" dirty="0"/>
          </a:p>
        </p:txBody>
      </p:sp>
      <p:sp>
        <p:nvSpPr>
          <p:cNvPr id="101" name="テキスト ボックス 100">
            <a:extLst>
              <a:ext uri="{FF2B5EF4-FFF2-40B4-BE49-F238E27FC236}">
                <a16:creationId xmlns:a16="http://schemas.microsoft.com/office/drawing/2014/main" xmlns="" id="{9DEF1992-FAE2-4BBE-BBF0-E952FD17E2C3}"/>
              </a:ext>
            </a:extLst>
          </p:cNvPr>
          <p:cNvSpPr txBox="1"/>
          <p:nvPr/>
        </p:nvSpPr>
        <p:spPr>
          <a:xfrm>
            <a:off x="1472326" y="5484634"/>
            <a:ext cx="772071" cy="369332"/>
          </a:xfrm>
          <a:prstGeom prst="rect">
            <a:avLst/>
          </a:prstGeom>
          <a:noFill/>
        </p:spPr>
        <p:txBody>
          <a:bodyPr wrap="none" rtlCol="0">
            <a:spAutoFit/>
          </a:bodyPr>
          <a:lstStyle/>
          <a:p>
            <a:r>
              <a:rPr kumimoji="1" lang="en-US" altLang="ja-JP" i="1" u="sng" dirty="0"/>
              <a:t>Step 1</a:t>
            </a:r>
            <a:endParaRPr kumimoji="1" lang="ja-JP" altLang="en-US" i="1" u="sng" dirty="0"/>
          </a:p>
        </p:txBody>
      </p:sp>
      <p:sp>
        <p:nvSpPr>
          <p:cNvPr id="102" name="テキスト ボックス 101">
            <a:extLst>
              <a:ext uri="{FF2B5EF4-FFF2-40B4-BE49-F238E27FC236}">
                <a16:creationId xmlns:a16="http://schemas.microsoft.com/office/drawing/2014/main" xmlns="" id="{19906155-3368-43AD-A041-7BDAA5DD268D}"/>
              </a:ext>
            </a:extLst>
          </p:cNvPr>
          <p:cNvSpPr txBox="1"/>
          <p:nvPr/>
        </p:nvSpPr>
        <p:spPr>
          <a:xfrm>
            <a:off x="4101418" y="5526754"/>
            <a:ext cx="772071" cy="369332"/>
          </a:xfrm>
          <a:prstGeom prst="rect">
            <a:avLst/>
          </a:prstGeom>
          <a:noFill/>
        </p:spPr>
        <p:txBody>
          <a:bodyPr wrap="none" rtlCol="0">
            <a:spAutoFit/>
          </a:bodyPr>
          <a:lstStyle/>
          <a:p>
            <a:r>
              <a:rPr kumimoji="1" lang="en-US" altLang="ja-JP" i="1" u="sng" dirty="0"/>
              <a:t>Step 2</a:t>
            </a:r>
            <a:endParaRPr kumimoji="1" lang="ja-JP" altLang="en-US" i="1" u="sng" dirty="0"/>
          </a:p>
        </p:txBody>
      </p:sp>
      <p:sp>
        <p:nvSpPr>
          <p:cNvPr id="103" name="テキスト ボックス 102">
            <a:extLst>
              <a:ext uri="{FF2B5EF4-FFF2-40B4-BE49-F238E27FC236}">
                <a16:creationId xmlns:a16="http://schemas.microsoft.com/office/drawing/2014/main" xmlns="" id="{EE868BC9-605B-4C65-9590-8C780C2AFF2F}"/>
              </a:ext>
            </a:extLst>
          </p:cNvPr>
          <p:cNvSpPr txBox="1"/>
          <p:nvPr/>
        </p:nvSpPr>
        <p:spPr>
          <a:xfrm>
            <a:off x="6485926" y="5356575"/>
            <a:ext cx="772071" cy="369332"/>
          </a:xfrm>
          <a:prstGeom prst="rect">
            <a:avLst/>
          </a:prstGeom>
          <a:noFill/>
        </p:spPr>
        <p:txBody>
          <a:bodyPr wrap="none" rtlCol="0">
            <a:spAutoFit/>
          </a:bodyPr>
          <a:lstStyle/>
          <a:p>
            <a:r>
              <a:rPr kumimoji="1" lang="en-US" altLang="ja-JP" i="1" u="sng" dirty="0"/>
              <a:t>Step 3</a:t>
            </a:r>
            <a:endParaRPr kumimoji="1" lang="ja-JP" altLang="en-US" i="1" u="sng" dirty="0"/>
          </a:p>
        </p:txBody>
      </p:sp>
      <p:sp>
        <p:nvSpPr>
          <p:cNvPr id="104" name="テキスト ボックス 103">
            <a:extLst>
              <a:ext uri="{FF2B5EF4-FFF2-40B4-BE49-F238E27FC236}">
                <a16:creationId xmlns:a16="http://schemas.microsoft.com/office/drawing/2014/main" xmlns="" id="{90F9751A-16A8-4FCD-819D-EDDA52CE062E}"/>
              </a:ext>
            </a:extLst>
          </p:cNvPr>
          <p:cNvSpPr txBox="1"/>
          <p:nvPr/>
        </p:nvSpPr>
        <p:spPr>
          <a:xfrm>
            <a:off x="7580736" y="5356575"/>
            <a:ext cx="772071" cy="369332"/>
          </a:xfrm>
          <a:prstGeom prst="rect">
            <a:avLst/>
          </a:prstGeom>
          <a:noFill/>
        </p:spPr>
        <p:txBody>
          <a:bodyPr wrap="none" rtlCol="0">
            <a:spAutoFit/>
          </a:bodyPr>
          <a:lstStyle/>
          <a:p>
            <a:r>
              <a:rPr kumimoji="1" lang="en-US" altLang="ja-JP" i="1" u="sng" dirty="0"/>
              <a:t>Step 4</a:t>
            </a:r>
            <a:endParaRPr kumimoji="1" lang="ja-JP" altLang="en-US" i="1" u="sng" dirty="0"/>
          </a:p>
        </p:txBody>
      </p:sp>
      <p:sp>
        <p:nvSpPr>
          <p:cNvPr id="105" name="テキスト ボックス 104">
            <a:extLst>
              <a:ext uri="{FF2B5EF4-FFF2-40B4-BE49-F238E27FC236}">
                <a16:creationId xmlns:a16="http://schemas.microsoft.com/office/drawing/2014/main" xmlns="" id="{7A7EFC3C-9D6A-4496-8446-09DF7A880A9C}"/>
              </a:ext>
            </a:extLst>
          </p:cNvPr>
          <p:cNvSpPr txBox="1"/>
          <p:nvPr/>
        </p:nvSpPr>
        <p:spPr>
          <a:xfrm>
            <a:off x="7324226" y="3077155"/>
            <a:ext cx="1565237" cy="646331"/>
          </a:xfrm>
          <a:prstGeom prst="rect">
            <a:avLst/>
          </a:prstGeom>
          <a:noFill/>
        </p:spPr>
        <p:txBody>
          <a:bodyPr wrap="none" rtlCol="0">
            <a:spAutoFit/>
          </a:bodyPr>
          <a:lstStyle/>
          <a:p>
            <a:r>
              <a:rPr kumimoji="1" lang="en-US" altLang="ja-JP" i="1" u="sng" dirty="0"/>
              <a:t>Step 5</a:t>
            </a:r>
          </a:p>
          <a:p>
            <a:r>
              <a:rPr lang="en-US" altLang="ja-JP" i="1" u="sng" dirty="0"/>
              <a:t>Calculate Error</a:t>
            </a:r>
            <a:endParaRPr kumimoji="1" lang="ja-JP" altLang="en-US" i="1" u="sng" dirty="0"/>
          </a:p>
        </p:txBody>
      </p:sp>
      <p:sp>
        <p:nvSpPr>
          <p:cNvPr id="106" name="テキスト ボックス 105">
            <a:extLst>
              <a:ext uri="{FF2B5EF4-FFF2-40B4-BE49-F238E27FC236}">
                <a16:creationId xmlns:a16="http://schemas.microsoft.com/office/drawing/2014/main" xmlns="" id="{2F270EEC-CA5E-4C6E-A64C-0BD6C14815F3}"/>
              </a:ext>
            </a:extLst>
          </p:cNvPr>
          <p:cNvSpPr txBox="1"/>
          <p:nvPr/>
        </p:nvSpPr>
        <p:spPr>
          <a:xfrm>
            <a:off x="2925991" y="2283327"/>
            <a:ext cx="772071" cy="369332"/>
          </a:xfrm>
          <a:prstGeom prst="rect">
            <a:avLst/>
          </a:prstGeom>
          <a:noFill/>
        </p:spPr>
        <p:txBody>
          <a:bodyPr wrap="none" rtlCol="0">
            <a:spAutoFit/>
          </a:bodyPr>
          <a:lstStyle/>
          <a:p>
            <a:r>
              <a:rPr kumimoji="1" lang="en-US" altLang="ja-JP" i="1" u="sng" dirty="0"/>
              <a:t>Step 6</a:t>
            </a:r>
            <a:endParaRPr kumimoji="1" lang="ja-JP" altLang="en-US" i="1" u="sng" dirty="0"/>
          </a:p>
        </p:txBody>
      </p:sp>
      <p:sp>
        <p:nvSpPr>
          <p:cNvPr id="107" name="テキスト ボックス 106">
            <a:extLst>
              <a:ext uri="{FF2B5EF4-FFF2-40B4-BE49-F238E27FC236}">
                <a16:creationId xmlns:a16="http://schemas.microsoft.com/office/drawing/2014/main" xmlns="" id="{EC4D3555-5AB5-4CA5-ABE0-DB7BEA27F044}"/>
              </a:ext>
            </a:extLst>
          </p:cNvPr>
          <p:cNvSpPr txBox="1"/>
          <p:nvPr/>
        </p:nvSpPr>
        <p:spPr>
          <a:xfrm>
            <a:off x="864746" y="4728002"/>
            <a:ext cx="423514" cy="461665"/>
          </a:xfrm>
          <a:prstGeom prst="rect">
            <a:avLst/>
          </a:prstGeom>
          <a:noFill/>
        </p:spPr>
        <p:txBody>
          <a:bodyPr wrap="none" rtlCol="0">
            <a:spAutoFit/>
          </a:bodyPr>
          <a:lstStyle/>
          <a:p>
            <a:r>
              <a:rPr kumimoji="1" lang="en-US" altLang="ja-JP" sz="2400" dirty="0"/>
              <a:t>In</a:t>
            </a:r>
            <a:endParaRPr kumimoji="1" lang="ja-JP" altLang="en-US" sz="2400" dirty="0"/>
          </a:p>
        </p:txBody>
      </p:sp>
      <p:sp>
        <p:nvSpPr>
          <p:cNvPr id="109" name="テキスト ボックス 108">
            <a:extLst>
              <a:ext uri="{FF2B5EF4-FFF2-40B4-BE49-F238E27FC236}">
                <a16:creationId xmlns:a16="http://schemas.microsoft.com/office/drawing/2014/main" xmlns="" id="{86364BF6-CC30-4190-A85E-B4931D1C7868}"/>
              </a:ext>
            </a:extLst>
          </p:cNvPr>
          <p:cNvSpPr txBox="1"/>
          <p:nvPr/>
        </p:nvSpPr>
        <p:spPr>
          <a:xfrm>
            <a:off x="8261983" y="4631699"/>
            <a:ext cx="359394" cy="523220"/>
          </a:xfrm>
          <a:prstGeom prst="rect">
            <a:avLst/>
          </a:prstGeom>
          <a:noFill/>
        </p:spPr>
        <p:txBody>
          <a:bodyPr wrap="none" rtlCol="0">
            <a:spAutoFit/>
          </a:bodyPr>
          <a:lstStyle/>
          <a:p>
            <a:r>
              <a:rPr kumimoji="1" lang="en-US" altLang="ja-JP" sz="2800" dirty="0"/>
              <a:t>T</a:t>
            </a:r>
            <a:endParaRPr kumimoji="1" lang="ja-JP" altLang="en-US" sz="2800" dirty="0"/>
          </a:p>
        </p:txBody>
      </p:sp>
      <p:sp>
        <p:nvSpPr>
          <p:cNvPr id="111" name="テキスト ボックス 110">
            <a:extLst>
              <a:ext uri="{FF2B5EF4-FFF2-40B4-BE49-F238E27FC236}">
                <a16:creationId xmlns:a16="http://schemas.microsoft.com/office/drawing/2014/main" xmlns="" id="{A67CD43B-9356-4AD0-940F-EC557AA6A064}"/>
              </a:ext>
            </a:extLst>
          </p:cNvPr>
          <p:cNvSpPr txBox="1"/>
          <p:nvPr/>
        </p:nvSpPr>
        <p:spPr>
          <a:xfrm>
            <a:off x="2769912" y="3526191"/>
            <a:ext cx="821700" cy="369332"/>
          </a:xfrm>
          <a:prstGeom prst="rect">
            <a:avLst/>
          </a:prstGeom>
          <a:noFill/>
        </p:spPr>
        <p:txBody>
          <a:bodyPr wrap="none" rtlCol="0">
            <a:spAutoFit/>
          </a:bodyPr>
          <a:lstStyle/>
          <a:p>
            <a:r>
              <a:rPr kumimoji="1" lang="en-US" altLang="ja-JP" dirty="0"/>
              <a:t>weight</a:t>
            </a:r>
            <a:endParaRPr kumimoji="1" lang="ja-JP" altLang="en-US" dirty="0"/>
          </a:p>
        </p:txBody>
      </p:sp>
      <p:sp>
        <p:nvSpPr>
          <p:cNvPr id="112" name="テキスト ボックス 111">
            <a:extLst>
              <a:ext uri="{FF2B5EF4-FFF2-40B4-BE49-F238E27FC236}">
                <a16:creationId xmlns:a16="http://schemas.microsoft.com/office/drawing/2014/main" xmlns="" id="{CB1B92FC-BD54-4603-A8A0-7DA9EC2FEE7D}"/>
              </a:ext>
            </a:extLst>
          </p:cNvPr>
          <p:cNvSpPr txBox="1"/>
          <p:nvPr/>
        </p:nvSpPr>
        <p:spPr>
          <a:xfrm>
            <a:off x="5244440" y="3472472"/>
            <a:ext cx="821700" cy="369332"/>
          </a:xfrm>
          <a:prstGeom prst="rect">
            <a:avLst/>
          </a:prstGeom>
          <a:noFill/>
        </p:spPr>
        <p:txBody>
          <a:bodyPr wrap="none" rtlCol="0">
            <a:spAutoFit/>
          </a:bodyPr>
          <a:lstStyle/>
          <a:p>
            <a:r>
              <a:rPr kumimoji="1" lang="en-US" altLang="ja-JP" dirty="0"/>
              <a:t>weight</a:t>
            </a:r>
            <a:endParaRPr kumimoji="1" lang="ja-JP" altLang="en-US" dirty="0"/>
          </a:p>
        </p:txBody>
      </p:sp>
      <p:sp>
        <p:nvSpPr>
          <p:cNvPr id="2" name="テキスト ボックス 1">
            <a:extLst>
              <a:ext uri="{FF2B5EF4-FFF2-40B4-BE49-F238E27FC236}">
                <a16:creationId xmlns:a16="http://schemas.microsoft.com/office/drawing/2014/main" xmlns="" id="{F29158D2-8CC0-47C8-9C29-3881DB41A81F}"/>
              </a:ext>
            </a:extLst>
          </p:cNvPr>
          <p:cNvSpPr txBox="1"/>
          <p:nvPr/>
        </p:nvSpPr>
        <p:spPr>
          <a:xfrm>
            <a:off x="1504006" y="5728720"/>
            <a:ext cx="684803" cy="369332"/>
          </a:xfrm>
          <a:prstGeom prst="rect">
            <a:avLst/>
          </a:prstGeom>
          <a:noFill/>
        </p:spPr>
        <p:txBody>
          <a:bodyPr wrap="none" rtlCol="0">
            <a:spAutoFit/>
          </a:bodyPr>
          <a:lstStyle/>
          <a:p>
            <a:r>
              <a:rPr kumimoji="1" lang="en-US" altLang="ja-JP" i="1" dirty="0"/>
              <a:t>Input</a:t>
            </a:r>
            <a:endParaRPr kumimoji="1" lang="ja-JP" altLang="en-US" i="1" dirty="0"/>
          </a:p>
        </p:txBody>
      </p:sp>
      <p:sp>
        <p:nvSpPr>
          <p:cNvPr id="72" name="テキスト ボックス 71">
            <a:extLst>
              <a:ext uri="{FF2B5EF4-FFF2-40B4-BE49-F238E27FC236}">
                <a16:creationId xmlns:a16="http://schemas.microsoft.com/office/drawing/2014/main" xmlns="" id="{E076AAF4-6574-4801-B86D-352BEEF93A07}"/>
              </a:ext>
            </a:extLst>
          </p:cNvPr>
          <p:cNvSpPr txBox="1"/>
          <p:nvPr/>
        </p:nvSpPr>
        <p:spPr>
          <a:xfrm>
            <a:off x="3818185" y="5746684"/>
            <a:ext cx="1342034" cy="369332"/>
          </a:xfrm>
          <a:prstGeom prst="rect">
            <a:avLst/>
          </a:prstGeom>
          <a:noFill/>
        </p:spPr>
        <p:txBody>
          <a:bodyPr wrap="none" rtlCol="0">
            <a:spAutoFit/>
          </a:bodyPr>
          <a:lstStyle/>
          <a:p>
            <a:r>
              <a:rPr lang="en-US" altLang="ja-JP" i="1" dirty="0"/>
              <a:t>propagation</a:t>
            </a:r>
            <a:endParaRPr kumimoji="1" lang="ja-JP" altLang="en-US" i="1" dirty="0"/>
          </a:p>
        </p:txBody>
      </p:sp>
      <p:sp>
        <p:nvSpPr>
          <p:cNvPr id="73" name="テキスト ボックス 72">
            <a:extLst>
              <a:ext uri="{FF2B5EF4-FFF2-40B4-BE49-F238E27FC236}">
                <a16:creationId xmlns:a16="http://schemas.microsoft.com/office/drawing/2014/main" xmlns="" id="{61698C08-E9F1-4E55-BE22-274655E0FF3D}"/>
              </a:ext>
            </a:extLst>
          </p:cNvPr>
          <p:cNvSpPr txBox="1"/>
          <p:nvPr/>
        </p:nvSpPr>
        <p:spPr>
          <a:xfrm>
            <a:off x="6428293" y="5661767"/>
            <a:ext cx="856325" cy="369332"/>
          </a:xfrm>
          <a:prstGeom prst="rect">
            <a:avLst/>
          </a:prstGeom>
          <a:noFill/>
        </p:spPr>
        <p:txBody>
          <a:bodyPr wrap="none" rtlCol="0">
            <a:spAutoFit/>
          </a:bodyPr>
          <a:lstStyle/>
          <a:p>
            <a:r>
              <a:rPr kumimoji="1" lang="en-US" altLang="ja-JP" i="1" dirty="0"/>
              <a:t>Output</a:t>
            </a:r>
            <a:endParaRPr kumimoji="1" lang="ja-JP" altLang="en-US" i="1" dirty="0"/>
          </a:p>
        </p:txBody>
      </p:sp>
      <p:sp>
        <p:nvSpPr>
          <p:cNvPr id="75" name="テキスト ボックス 74">
            <a:extLst>
              <a:ext uri="{FF2B5EF4-FFF2-40B4-BE49-F238E27FC236}">
                <a16:creationId xmlns:a16="http://schemas.microsoft.com/office/drawing/2014/main" xmlns="" id="{D4040182-E58A-44CF-97F4-BC705F8119B8}"/>
              </a:ext>
            </a:extLst>
          </p:cNvPr>
          <p:cNvSpPr txBox="1"/>
          <p:nvPr/>
        </p:nvSpPr>
        <p:spPr>
          <a:xfrm>
            <a:off x="7232853" y="5667400"/>
            <a:ext cx="1630318" cy="369332"/>
          </a:xfrm>
          <a:prstGeom prst="rect">
            <a:avLst/>
          </a:prstGeom>
          <a:noFill/>
        </p:spPr>
        <p:txBody>
          <a:bodyPr wrap="none" rtlCol="0">
            <a:spAutoFit/>
          </a:bodyPr>
          <a:lstStyle/>
          <a:p>
            <a:r>
              <a:rPr lang="en-US" altLang="ja-JP" i="1" dirty="0"/>
              <a:t>Teaching Signal</a:t>
            </a:r>
            <a:endParaRPr kumimoji="1" lang="ja-JP" altLang="en-US" i="1" dirty="0"/>
          </a:p>
        </p:txBody>
      </p:sp>
      <p:sp>
        <p:nvSpPr>
          <p:cNvPr id="76" name="テキスト ボックス 75">
            <a:extLst>
              <a:ext uri="{FF2B5EF4-FFF2-40B4-BE49-F238E27FC236}">
                <a16:creationId xmlns:a16="http://schemas.microsoft.com/office/drawing/2014/main" xmlns="" id="{890AC406-6B2C-4DCF-9994-09A919E529B8}"/>
              </a:ext>
            </a:extLst>
          </p:cNvPr>
          <p:cNvSpPr txBox="1"/>
          <p:nvPr/>
        </p:nvSpPr>
        <p:spPr>
          <a:xfrm>
            <a:off x="2195741" y="2552754"/>
            <a:ext cx="2091470" cy="369332"/>
          </a:xfrm>
          <a:prstGeom prst="rect">
            <a:avLst/>
          </a:prstGeom>
          <a:noFill/>
        </p:spPr>
        <p:txBody>
          <a:bodyPr wrap="none" rtlCol="0">
            <a:spAutoFit/>
          </a:bodyPr>
          <a:lstStyle/>
          <a:p>
            <a:r>
              <a:rPr lang="en-US" altLang="ja-JP" i="1" dirty="0"/>
              <a:t>Parameters updated</a:t>
            </a:r>
            <a:endParaRPr kumimoji="1" lang="ja-JP" altLang="en-US" i="1" dirty="0"/>
          </a:p>
        </p:txBody>
      </p:sp>
      <p:sp>
        <p:nvSpPr>
          <p:cNvPr id="5" name="矢印: 環状 4">
            <a:extLst>
              <a:ext uri="{FF2B5EF4-FFF2-40B4-BE49-F238E27FC236}">
                <a16:creationId xmlns:a16="http://schemas.microsoft.com/office/drawing/2014/main" xmlns="" id="{BF6C91F1-0D29-4AA9-98E6-9EC10C63EB5D}"/>
              </a:ext>
            </a:extLst>
          </p:cNvPr>
          <p:cNvSpPr/>
          <p:nvPr/>
        </p:nvSpPr>
        <p:spPr>
          <a:xfrm rot="16200000" flipH="1">
            <a:off x="1088288" y="2520427"/>
            <a:ext cx="978408" cy="978408"/>
          </a:xfrm>
          <a:prstGeom prst="circularArrow">
            <a:avLst>
              <a:gd name="adj1" fmla="val 12500"/>
              <a:gd name="adj2" fmla="val 1142319"/>
              <a:gd name="adj3" fmla="val 20457681"/>
              <a:gd name="adj4" fmla="val 4496293"/>
              <a:gd name="adj5" fmla="val 1250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8" name="テキスト ボックス 77">
            <a:extLst>
              <a:ext uri="{FF2B5EF4-FFF2-40B4-BE49-F238E27FC236}">
                <a16:creationId xmlns:a16="http://schemas.microsoft.com/office/drawing/2014/main" xmlns="" id="{C1312E88-585B-42B4-A1F8-C269AC337793}"/>
              </a:ext>
            </a:extLst>
          </p:cNvPr>
          <p:cNvSpPr txBox="1"/>
          <p:nvPr/>
        </p:nvSpPr>
        <p:spPr>
          <a:xfrm>
            <a:off x="90802" y="2260799"/>
            <a:ext cx="991682" cy="646331"/>
          </a:xfrm>
          <a:prstGeom prst="rect">
            <a:avLst/>
          </a:prstGeom>
          <a:noFill/>
        </p:spPr>
        <p:txBody>
          <a:bodyPr wrap="none" rtlCol="0">
            <a:spAutoFit/>
          </a:bodyPr>
          <a:lstStyle/>
          <a:p>
            <a:pPr algn="ctr"/>
            <a:r>
              <a:rPr kumimoji="1" lang="en-US" altLang="ja-JP" i="1" u="sng" dirty="0"/>
              <a:t>Step 7</a:t>
            </a:r>
          </a:p>
          <a:p>
            <a:pPr algn="ctr"/>
            <a:r>
              <a:rPr lang="en-US" altLang="ja-JP" i="1" dirty="0"/>
              <a:t>Iteration</a:t>
            </a:r>
            <a:endParaRPr kumimoji="1" lang="ja-JP" altLang="en-US" i="1" dirty="0"/>
          </a:p>
        </p:txBody>
      </p:sp>
    </p:spTree>
    <p:extLst>
      <p:ext uri="{BB962C8B-B14F-4D97-AF65-F5344CB8AC3E}">
        <p14:creationId xmlns:p14="http://schemas.microsoft.com/office/powerpoint/2010/main" val="3314804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A4ADA1D6-C7F7-4F5A-89AA-121390CB50B2}"/>
              </a:ext>
            </a:extLst>
          </p:cNvPr>
          <p:cNvSpPr>
            <a:spLocks noGrp="1"/>
          </p:cNvSpPr>
          <p:nvPr>
            <p:ph sz="quarter" idx="10"/>
          </p:nvPr>
        </p:nvSpPr>
        <p:spPr>
          <a:xfrm>
            <a:off x="467544" y="1340768"/>
            <a:ext cx="8208912" cy="4464496"/>
          </a:xfrm>
        </p:spPr>
        <p:txBody>
          <a:bodyPr>
            <a:normAutofit/>
          </a:bodyPr>
          <a:lstStyle/>
          <a:p>
            <a:r>
              <a:rPr lang="en-US" altLang="ja-JP" sz="2800" dirty="0"/>
              <a:t>There are </a:t>
            </a:r>
            <a:r>
              <a:rPr lang="en-US" altLang="ja-JP" sz="2800" u="sng" dirty="0"/>
              <a:t>two phases</a:t>
            </a:r>
            <a:r>
              <a:rPr lang="en-US" altLang="ja-JP" sz="2800" dirty="0"/>
              <a:t> for machine learning:</a:t>
            </a:r>
            <a:endParaRPr kumimoji="1" lang="ja-JP" altLang="en-US" sz="2800" dirty="0"/>
          </a:p>
        </p:txBody>
      </p:sp>
      <p:sp>
        <p:nvSpPr>
          <p:cNvPr id="8" name="タイトル 1">
            <a:extLst>
              <a:ext uri="{FF2B5EF4-FFF2-40B4-BE49-F238E27FC236}">
                <a16:creationId xmlns:a16="http://schemas.microsoft.com/office/drawing/2014/main" xmlns="" id="{8E6B24FD-E886-4C01-9544-A3CA461F2612}"/>
              </a:ext>
            </a:extLst>
          </p:cNvPr>
          <p:cNvSpPr>
            <a:spLocks noGrp="1"/>
          </p:cNvSpPr>
          <p:nvPr>
            <p:ph type="title"/>
          </p:nvPr>
        </p:nvSpPr>
        <p:spPr>
          <a:xfrm>
            <a:off x="457200" y="274638"/>
            <a:ext cx="8229600" cy="1143000"/>
          </a:xfrm>
        </p:spPr>
        <p:txBody>
          <a:bodyPr>
            <a:normAutofit/>
          </a:bodyPr>
          <a:lstStyle/>
          <a:p>
            <a:pPr algn="l"/>
            <a:r>
              <a:rPr kumimoji="1" lang="en-US" altLang="ja-JP" dirty="0"/>
              <a:t>1. Basics</a:t>
            </a:r>
            <a:r>
              <a:rPr lang="en-US" altLang="ja-JP" dirty="0"/>
              <a:t> of AI (Machine Learning)</a:t>
            </a:r>
            <a:endParaRPr kumimoji="1" lang="ja-JP" altLang="en-US" dirty="0"/>
          </a:p>
        </p:txBody>
      </p:sp>
      <p:grpSp>
        <p:nvGrpSpPr>
          <p:cNvPr id="92" name="グループ化 91">
            <a:extLst>
              <a:ext uri="{FF2B5EF4-FFF2-40B4-BE49-F238E27FC236}">
                <a16:creationId xmlns:a16="http://schemas.microsoft.com/office/drawing/2014/main" xmlns="" id="{4F1CAB60-BD93-4068-A521-A78C901BF187}"/>
              </a:ext>
            </a:extLst>
          </p:cNvPr>
          <p:cNvGrpSpPr/>
          <p:nvPr/>
        </p:nvGrpSpPr>
        <p:grpSpPr>
          <a:xfrm rot="5400000">
            <a:off x="2684826" y="3899674"/>
            <a:ext cx="2008152" cy="1046114"/>
            <a:chOff x="2447992" y="3723486"/>
            <a:chExt cx="3901409" cy="2063848"/>
          </a:xfrm>
        </p:grpSpPr>
        <p:sp>
          <p:nvSpPr>
            <p:cNvPr id="57" name="楕円 56">
              <a:extLst>
                <a:ext uri="{FF2B5EF4-FFF2-40B4-BE49-F238E27FC236}">
                  <a16:creationId xmlns:a16="http://schemas.microsoft.com/office/drawing/2014/main" xmlns="" id="{870DF701-7F15-4A94-A1B7-F23D70B94EB4}"/>
                </a:ext>
              </a:extLst>
            </p:cNvPr>
            <p:cNvSpPr/>
            <p:nvPr/>
          </p:nvSpPr>
          <p:spPr>
            <a:xfrm>
              <a:off x="3531608"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a:extLst>
                <a:ext uri="{FF2B5EF4-FFF2-40B4-BE49-F238E27FC236}">
                  <a16:creationId xmlns:a16="http://schemas.microsoft.com/office/drawing/2014/main" xmlns="" id="{D676B9D3-5B99-4DF3-9F4F-D8E9563EE778}"/>
                </a:ext>
              </a:extLst>
            </p:cNvPr>
            <p:cNvSpPr/>
            <p:nvPr/>
          </p:nvSpPr>
          <p:spPr>
            <a:xfrm>
              <a:off x="3530154"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xmlns="" id="{E864FAB3-FED0-4902-AF6F-9D259AE62183}"/>
                </a:ext>
              </a:extLst>
            </p:cNvPr>
            <p:cNvSpPr/>
            <p:nvPr/>
          </p:nvSpPr>
          <p:spPr>
            <a:xfrm>
              <a:off x="3530154"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a:extLst>
                <a:ext uri="{FF2B5EF4-FFF2-40B4-BE49-F238E27FC236}">
                  <a16:creationId xmlns:a16="http://schemas.microsoft.com/office/drawing/2014/main" xmlns="" id="{8B646BC6-C610-4D33-B410-821F31436A5F}"/>
                </a:ext>
              </a:extLst>
            </p:cNvPr>
            <p:cNvSpPr/>
            <p:nvPr/>
          </p:nvSpPr>
          <p:spPr>
            <a:xfrm>
              <a:off x="5025650"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a:extLst>
                <a:ext uri="{FF2B5EF4-FFF2-40B4-BE49-F238E27FC236}">
                  <a16:creationId xmlns:a16="http://schemas.microsoft.com/office/drawing/2014/main" xmlns="" id="{AEBE26F0-2331-4012-9DC1-7731A262F274}"/>
                </a:ext>
              </a:extLst>
            </p:cNvPr>
            <p:cNvSpPr/>
            <p:nvPr/>
          </p:nvSpPr>
          <p:spPr>
            <a:xfrm>
              <a:off x="5024196"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楕円 61">
              <a:extLst>
                <a:ext uri="{FF2B5EF4-FFF2-40B4-BE49-F238E27FC236}">
                  <a16:creationId xmlns:a16="http://schemas.microsoft.com/office/drawing/2014/main" xmlns="" id="{30F176A9-C044-4180-8D3A-1E43ADCF362F}"/>
                </a:ext>
              </a:extLst>
            </p:cNvPr>
            <p:cNvSpPr/>
            <p:nvPr/>
          </p:nvSpPr>
          <p:spPr>
            <a:xfrm>
              <a:off x="5024196"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楕円 62">
              <a:extLst>
                <a:ext uri="{FF2B5EF4-FFF2-40B4-BE49-F238E27FC236}">
                  <a16:creationId xmlns:a16="http://schemas.microsoft.com/office/drawing/2014/main" xmlns="" id="{E42F3A07-121A-4FA7-BB4B-8FD70E5610F1}"/>
                </a:ext>
              </a:extLst>
            </p:cNvPr>
            <p:cNvSpPr/>
            <p:nvPr/>
          </p:nvSpPr>
          <p:spPr>
            <a:xfrm>
              <a:off x="2505370"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楕円 63">
              <a:extLst>
                <a:ext uri="{FF2B5EF4-FFF2-40B4-BE49-F238E27FC236}">
                  <a16:creationId xmlns:a16="http://schemas.microsoft.com/office/drawing/2014/main" xmlns="" id="{B6CB7455-682E-44ED-B06D-EFE9F813B673}"/>
                </a:ext>
              </a:extLst>
            </p:cNvPr>
            <p:cNvSpPr/>
            <p:nvPr/>
          </p:nvSpPr>
          <p:spPr>
            <a:xfrm>
              <a:off x="2503916"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楕円 64">
              <a:extLst>
                <a:ext uri="{FF2B5EF4-FFF2-40B4-BE49-F238E27FC236}">
                  <a16:creationId xmlns:a16="http://schemas.microsoft.com/office/drawing/2014/main" xmlns="" id="{5C56948E-F654-4DD4-9072-A9C72F6CF256}"/>
                </a:ext>
              </a:extLst>
            </p:cNvPr>
            <p:cNvSpPr/>
            <p:nvPr/>
          </p:nvSpPr>
          <p:spPr>
            <a:xfrm>
              <a:off x="2503916"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65">
              <a:extLst>
                <a:ext uri="{FF2B5EF4-FFF2-40B4-BE49-F238E27FC236}">
                  <a16:creationId xmlns:a16="http://schemas.microsoft.com/office/drawing/2014/main" xmlns="" id="{A9BF5B04-6B9B-4404-A5CD-AB41214B6DCA}"/>
                </a:ext>
              </a:extLst>
            </p:cNvPr>
            <p:cNvSpPr/>
            <p:nvPr/>
          </p:nvSpPr>
          <p:spPr>
            <a:xfrm>
              <a:off x="6032308"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楕円 66">
              <a:extLst>
                <a:ext uri="{FF2B5EF4-FFF2-40B4-BE49-F238E27FC236}">
                  <a16:creationId xmlns:a16="http://schemas.microsoft.com/office/drawing/2014/main" xmlns="" id="{53B11B57-43B1-4A32-A085-F3AADD4DE037}"/>
                </a:ext>
              </a:extLst>
            </p:cNvPr>
            <p:cNvSpPr/>
            <p:nvPr/>
          </p:nvSpPr>
          <p:spPr>
            <a:xfrm>
              <a:off x="6030854"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楕円 67">
              <a:extLst>
                <a:ext uri="{FF2B5EF4-FFF2-40B4-BE49-F238E27FC236}">
                  <a16:creationId xmlns:a16="http://schemas.microsoft.com/office/drawing/2014/main" xmlns="" id="{75B8DC51-5278-4143-86EB-063CEA947E15}"/>
                </a:ext>
              </a:extLst>
            </p:cNvPr>
            <p:cNvSpPr/>
            <p:nvPr/>
          </p:nvSpPr>
          <p:spPr>
            <a:xfrm>
              <a:off x="6030854"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xmlns="" id="{BF3FB056-7F8F-4FD0-9CC5-2303F765B25D}"/>
                </a:ext>
              </a:extLst>
            </p:cNvPr>
            <p:cNvSpPr txBox="1"/>
            <p:nvPr/>
          </p:nvSpPr>
          <p:spPr>
            <a:xfrm>
              <a:off x="4085373" y="4589897"/>
              <a:ext cx="806501" cy="399877"/>
            </a:xfrm>
            <a:prstGeom prst="rect">
              <a:avLst/>
            </a:prstGeom>
            <a:noFill/>
          </p:spPr>
          <p:txBody>
            <a:bodyPr wrap="square" rtlCol="0">
              <a:spAutoFit/>
            </a:bodyPr>
            <a:lstStyle/>
            <a:p>
              <a:r>
                <a:rPr lang="ja-JP" altLang="en-US" sz="1100" dirty="0"/>
                <a:t>・・・</a:t>
              </a:r>
              <a:endParaRPr kumimoji="1" lang="ja-JP" altLang="en-US" sz="1100" dirty="0"/>
            </a:p>
          </p:txBody>
        </p:sp>
        <p:sp>
          <p:nvSpPr>
            <p:cNvPr id="70" name="テキスト ボックス 69">
              <a:extLst>
                <a:ext uri="{FF2B5EF4-FFF2-40B4-BE49-F238E27FC236}">
                  <a16:creationId xmlns:a16="http://schemas.microsoft.com/office/drawing/2014/main" xmlns="" id="{6BBD6936-9DE4-49CC-98BF-EF491F01B666}"/>
                </a:ext>
              </a:extLst>
            </p:cNvPr>
            <p:cNvSpPr txBox="1"/>
            <p:nvPr/>
          </p:nvSpPr>
          <p:spPr>
            <a:xfrm rot="5400000">
              <a:off x="3377274" y="4876902"/>
              <a:ext cx="605696" cy="399877"/>
            </a:xfrm>
            <a:prstGeom prst="rect">
              <a:avLst/>
            </a:prstGeom>
            <a:noFill/>
          </p:spPr>
          <p:txBody>
            <a:bodyPr wrap="none" rtlCol="0">
              <a:spAutoFit/>
            </a:bodyPr>
            <a:lstStyle/>
            <a:p>
              <a:r>
                <a:rPr lang="ja-JP" altLang="en-US" sz="1100" dirty="0"/>
                <a:t>・・・</a:t>
              </a:r>
              <a:endParaRPr kumimoji="1" lang="ja-JP" altLang="en-US" sz="1100" dirty="0"/>
            </a:p>
          </p:txBody>
        </p:sp>
        <p:sp>
          <p:nvSpPr>
            <p:cNvPr id="71" name="テキスト ボックス 70">
              <a:extLst>
                <a:ext uri="{FF2B5EF4-FFF2-40B4-BE49-F238E27FC236}">
                  <a16:creationId xmlns:a16="http://schemas.microsoft.com/office/drawing/2014/main" xmlns="" id="{DFA5D49E-68F6-468A-BA48-1C8C3A6C8906}"/>
                </a:ext>
              </a:extLst>
            </p:cNvPr>
            <p:cNvSpPr txBox="1"/>
            <p:nvPr/>
          </p:nvSpPr>
          <p:spPr>
            <a:xfrm rot="5400000">
              <a:off x="4850841" y="4876902"/>
              <a:ext cx="605696" cy="399877"/>
            </a:xfrm>
            <a:prstGeom prst="rect">
              <a:avLst/>
            </a:prstGeom>
            <a:noFill/>
          </p:spPr>
          <p:txBody>
            <a:bodyPr wrap="none" rtlCol="0">
              <a:spAutoFit/>
            </a:bodyPr>
            <a:lstStyle/>
            <a:p>
              <a:r>
                <a:rPr lang="ja-JP" altLang="en-US" sz="1100" dirty="0"/>
                <a:t>・・・</a:t>
              </a:r>
              <a:endParaRPr kumimoji="1" lang="ja-JP" altLang="en-US" sz="1100" dirty="0"/>
            </a:p>
          </p:txBody>
        </p:sp>
        <p:sp>
          <p:nvSpPr>
            <p:cNvPr id="72" name="テキスト ボックス 71">
              <a:extLst>
                <a:ext uri="{FF2B5EF4-FFF2-40B4-BE49-F238E27FC236}">
                  <a16:creationId xmlns:a16="http://schemas.microsoft.com/office/drawing/2014/main" xmlns="" id="{A062FF17-5F50-48C9-94F5-5D72F425E99C}"/>
                </a:ext>
              </a:extLst>
            </p:cNvPr>
            <p:cNvSpPr txBox="1"/>
            <p:nvPr/>
          </p:nvSpPr>
          <p:spPr>
            <a:xfrm rot="5400000">
              <a:off x="5846615" y="4876902"/>
              <a:ext cx="605696" cy="399877"/>
            </a:xfrm>
            <a:prstGeom prst="rect">
              <a:avLst/>
            </a:prstGeom>
            <a:noFill/>
          </p:spPr>
          <p:txBody>
            <a:bodyPr wrap="none" rtlCol="0">
              <a:spAutoFit/>
            </a:bodyPr>
            <a:lstStyle/>
            <a:p>
              <a:r>
                <a:rPr lang="ja-JP" altLang="en-US" sz="1100" dirty="0"/>
                <a:t>・・・</a:t>
              </a:r>
              <a:endParaRPr kumimoji="1" lang="ja-JP" altLang="en-US" sz="1100" dirty="0"/>
            </a:p>
          </p:txBody>
        </p:sp>
        <p:sp>
          <p:nvSpPr>
            <p:cNvPr id="73" name="テキスト ボックス 72">
              <a:extLst>
                <a:ext uri="{FF2B5EF4-FFF2-40B4-BE49-F238E27FC236}">
                  <a16:creationId xmlns:a16="http://schemas.microsoft.com/office/drawing/2014/main" xmlns="" id="{4FA5F1FA-2C96-4B79-BCD9-4A7C072C0C10}"/>
                </a:ext>
              </a:extLst>
            </p:cNvPr>
            <p:cNvSpPr txBox="1"/>
            <p:nvPr/>
          </p:nvSpPr>
          <p:spPr>
            <a:xfrm rot="5400000">
              <a:off x="2345083" y="4876902"/>
              <a:ext cx="605696" cy="399877"/>
            </a:xfrm>
            <a:prstGeom prst="rect">
              <a:avLst/>
            </a:prstGeom>
            <a:noFill/>
          </p:spPr>
          <p:txBody>
            <a:bodyPr wrap="none" rtlCol="0">
              <a:spAutoFit/>
            </a:bodyPr>
            <a:lstStyle/>
            <a:p>
              <a:r>
                <a:rPr lang="ja-JP" altLang="en-US" sz="1100" dirty="0"/>
                <a:t>・・・</a:t>
              </a:r>
              <a:endParaRPr kumimoji="1" lang="ja-JP" altLang="en-US" sz="1100" dirty="0"/>
            </a:p>
          </p:txBody>
        </p:sp>
        <p:cxnSp>
          <p:nvCxnSpPr>
            <p:cNvPr id="74" name="直線矢印コネクタ 73">
              <a:extLst>
                <a:ext uri="{FF2B5EF4-FFF2-40B4-BE49-F238E27FC236}">
                  <a16:creationId xmlns:a16="http://schemas.microsoft.com/office/drawing/2014/main" xmlns="" id="{4F2B63EF-352C-4F96-B257-2A90CD1E2185}"/>
                </a:ext>
              </a:extLst>
            </p:cNvPr>
            <p:cNvCxnSpPr>
              <a:stCxn id="63" idx="6"/>
              <a:endCxn id="57" idx="2"/>
            </p:cNvCxnSpPr>
            <p:nvPr/>
          </p:nvCxnSpPr>
          <p:spPr>
            <a:xfrm>
              <a:off x="2793402" y="3867502"/>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xmlns="" id="{B5FFB1DE-32B1-4FDE-AB2E-9815318C452F}"/>
                </a:ext>
              </a:extLst>
            </p:cNvPr>
            <p:cNvCxnSpPr>
              <a:cxnSpLocks/>
              <a:stCxn id="63" idx="6"/>
              <a:endCxn id="58" idx="2"/>
            </p:cNvCxnSpPr>
            <p:nvPr/>
          </p:nvCxnSpPr>
          <p:spPr>
            <a:xfrm>
              <a:off x="2793402" y="3867502"/>
              <a:ext cx="736752"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a:extLst>
                <a:ext uri="{FF2B5EF4-FFF2-40B4-BE49-F238E27FC236}">
                  <a16:creationId xmlns:a16="http://schemas.microsoft.com/office/drawing/2014/main" xmlns="" id="{8B85C250-AA6E-4C0E-8328-64082E62BAD9}"/>
                </a:ext>
              </a:extLst>
            </p:cNvPr>
            <p:cNvCxnSpPr>
              <a:cxnSpLocks/>
              <a:stCxn id="63" idx="6"/>
              <a:endCxn id="59" idx="2"/>
            </p:cNvCxnSpPr>
            <p:nvPr/>
          </p:nvCxnSpPr>
          <p:spPr>
            <a:xfrm>
              <a:off x="2793402" y="3867502"/>
              <a:ext cx="736752"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xmlns="" id="{E4B03E61-3D4D-49B0-9DB4-3A4BFC004844}"/>
                </a:ext>
              </a:extLst>
            </p:cNvPr>
            <p:cNvCxnSpPr>
              <a:cxnSpLocks/>
              <a:stCxn id="64" idx="6"/>
              <a:endCxn id="57" idx="2"/>
            </p:cNvCxnSpPr>
            <p:nvPr/>
          </p:nvCxnSpPr>
          <p:spPr>
            <a:xfrm flipV="1">
              <a:off x="2791948" y="3867502"/>
              <a:ext cx="739660"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xmlns="" id="{F9C4F8B0-D8A0-461B-89C2-493F60BE2750}"/>
                </a:ext>
              </a:extLst>
            </p:cNvPr>
            <p:cNvCxnSpPr>
              <a:cxnSpLocks/>
              <a:stCxn id="64" idx="6"/>
              <a:endCxn id="58" idx="2"/>
            </p:cNvCxnSpPr>
            <p:nvPr/>
          </p:nvCxnSpPr>
          <p:spPr>
            <a:xfrm>
              <a:off x="2791948" y="4515574"/>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a:extLst>
                <a:ext uri="{FF2B5EF4-FFF2-40B4-BE49-F238E27FC236}">
                  <a16:creationId xmlns:a16="http://schemas.microsoft.com/office/drawing/2014/main" xmlns="" id="{A57AA47D-47FC-4EC3-8823-F0AC3D77784B}"/>
                </a:ext>
              </a:extLst>
            </p:cNvPr>
            <p:cNvCxnSpPr>
              <a:cxnSpLocks/>
              <a:stCxn id="64" idx="6"/>
              <a:endCxn id="59" idx="2"/>
            </p:cNvCxnSpPr>
            <p:nvPr/>
          </p:nvCxnSpPr>
          <p:spPr>
            <a:xfrm>
              <a:off x="2791948" y="4515574"/>
              <a:ext cx="73820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xmlns="" id="{AF111954-15A6-4BB7-848A-E90D5D052D32}"/>
                </a:ext>
              </a:extLst>
            </p:cNvPr>
            <p:cNvCxnSpPr>
              <a:cxnSpLocks/>
              <a:stCxn id="65" idx="6"/>
              <a:endCxn id="59" idx="2"/>
            </p:cNvCxnSpPr>
            <p:nvPr/>
          </p:nvCxnSpPr>
          <p:spPr>
            <a:xfrm>
              <a:off x="2791948" y="5643318"/>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xmlns="" id="{09CBF742-6C8A-4B4D-B06D-C7AE65878754}"/>
                </a:ext>
              </a:extLst>
            </p:cNvPr>
            <p:cNvCxnSpPr>
              <a:cxnSpLocks/>
              <a:stCxn id="65" idx="6"/>
              <a:endCxn id="57" idx="2"/>
            </p:cNvCxnSpPr>
            <p:nvPr/>
          </p:nvCxnSpPr>
          <p:spPr>
            <a:xfrm flipV="1">
              <a:off x="2791948" y="3867502"/>
              <a:ext cx="739660"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xmlns="" id="{F735EA99-E0FC-4ACA-A315-9FFB0C72A191}"/>
                </a:ext>
              </a:extLst>
            </p:cNvPr>
            <p:cNvCxnSpPr>
              <a:cxnSpLocks/>
              <a:stCxn id="65" idx="6"/>
              <a:endCxn id="58" idx="2"/>
            </p:cNvCxnSpPr>
            <p:nvPr/>
          </p:nvCxnSpPr>
          <p:spPr>
            <a:xfrm flipV="1">
              <a:off x="2791948" y="4515574"/>
              <a:ext cx="73820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82">
              <a:extLst>
                <a:ext uri="{FF2B5EF4-FFF2-40B4-BE49-F238E27FC236}">
                  <a16:creationId xmlns:a16="http://schemas.microsoft.com/office/drawing/2014/main" xmlns="" id="{2F80BCF8-A432-42EF-A865-EE2D81594DBF}"/>
                </a:ext>
              </a:extLst>
            </p:cNvPr>
            <p:cNvCxnSpPr>
              <a:cxnSpLocks/>
              <a:stCxn id="60" idx="6"/>
              <a:endCxn id="66" idx="2"/>
            </p:cNvCxnSpPr>
            <p:nvPr/>
          </p:nvCxnSpPr>
          <p:spPr>
            <a:xfrm>
              <a:off x="5313682" y="3867502"/>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xmlns="" id="{E9C9E36F-8A7B-47CA-920F-3381879E0278}"/>
                </a:ext>
              </a:extLst>
            </p:cNvPr>
            <p:cNvCxnSpPr>
              <a:cxnSpLocks/>
              <a:stCxn id="60" idx="6"/>
              <a:endCxn id="67" idx="2"/>
            </p:cNvCxnSpPr>
            <p:nvPr/>
          </p:nvCxnSpPr>
          <p:spPr>
            <a:xfrm>
              <a:off x="5313682" y="3867502"/>
              <a:ext cx="717172"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直線矢印コネクタ 84">
              <a:extLst>
                <a:ext uri="{FF2B5EF4-FFF2-40B4-BE49-F238E27FC236}">
                  <a16:creationId xmlns:a16="http://schemas.microsoft.com/office/drawing/2014/main" xmlns="" id="{ADC5B6C6-5FD5-41D2-934B-25DCD77D238F}"/>
                </a:ext>
              </a:extLst>
            </p:cNvPr>
            <p:cNvCxnSpPr>
              <a:cxnSpLocks/>
              <a:stCxn id="60" idx="6"/>
              <a:endCxn id="68" idx="2"/>
            </p:cNvCxnSpPr>
            <p:nvPr/>
          </p:nvCxnSpPr>
          <p:spPr>
            <a:xfrm>
              <a:off x="5313682" y="3867502"/>
              <a:ext cx="717172"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直線矢印コネクタ 85">
              <a:extLst>
                <a:ext uri="{FF2B5EF4-FFF2-40B4-BE49-F238E27FC236}">
                  <a16:creationId xmlns:a16="http://schemas.microsoft.com/office/drawing/2014/main" xmlns="" id="{B3F85B0D-1B2F-49F2-A98E-DDF1D63AE3DD}"/>
                </a:ext>
              </a:extLst>
            </p:cNvPr>
            <p:cNvCxnSpPr>
              <a:cxnSpLocks/>
              <a:stCxn id="61" idx="6"/>
              <a:endCxn id="66" idx="2"/>
            </p:cNvCxnSpPr>
            <p:nvPr/>
          </p:nvCxnSpPr>
          <p:spPr>
            <a:xfrm flipV="1">
              <a:off x="5312228" y="3867502"/>
              <a:ext cx="720080"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a:extLst>
                <a:ext uri="{FF2B5EF4-FFF2-40B4-BE49-F238E27FC236}">
                  <a16:creationId xmlns:a16="http://schemas.microsoft.com/office/drawing/2014/main" xmlns="" id="{9147FDC2-816A-4585-9964-E7EBB457D25A}"/>
                </a:ext>
              </a:extLst>
            </p:cNvPr>
            <p:cNvCxnSpPr>
              <a:cxnSpLocks/>
              <a:stCxn id="61" idx="6"/>
              <a:endCxn id="67" idx="2"/>
            </p:cNvCxnSpPr>
            <p:nvPr/>
          </p:nvCxnSpPr>
          <p:spPr>
            <a:xfrm>
              <a:off x="5312228" y="4515574"/>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矢印コネクタ 87">
              <a:extLst>
                <a:ext uri="{FF2B5EF4-FFF2-40B4-BE49-F238E27FC236}">
                  <a16:creationId xmlns:a16="http://schemas.microsoft.com/office/drawing/2014/main" xmlns="" id="{113DF395-7330-48EE-83A5-78F06934177A}"/>
                </a:ext>
              </a:extLst>
            </p:cNvPr>
            <p:cNvCxnSpPr>
              <a:cxnSpLocks/>
              <a:stCxn id="61" idx="6"/>
              <a:endCxn id="68" idx="2"/>
            </p:cNvCxnSpPr>
            <p:nvPr/>
          </p:nvCxnSpPr>
          <p:spPr>
            <a:xfrm>
              <a:off x="5312228" y="4515574"/>
              <a:ext cx="71862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a:extLst>
                <a:ext uri="{FF2B5EF4-FFF2-40B4-BE49-F238E27FC236}">
                  <a16:creationId xmlns:a16="http://schemas.microsoft.com/office/drawing/2014/main" xmlns="" id="{2B2D2DA1-7131-447E-9E84-E846A8067711}"/>
                </a:ext>
              </a:extLst>
            </p:cNvPr>
            <p:cNvCxnSpPr>
              <a:cxnSpLocks/>
              <a:stCxn id="62" idx="6"/>
              <a:endCxn id="68" idx="2"/>
            </p:cNvCxnSpPr>
            <p:nvPr/>
          </p:nvCxnSpPr>
          <p:spPr>
            <a:xfrm>
              <a:off x="5312228" y="5643318"/>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xmlns="" id="{F07C6B66-9722-4CBB-8509-95960A9B12A5}"/>
                </a:ext>
              </a:extLst>
            </p:cNvPr>
            <p:cNvCxnSpPr>
              <a:cxnSpLocks/>
              <a:stCxn id="62" idx="6"/>
              <a:endCxn id="67" idx="2"/>
            </p:cNvCxnSpPr>
            <p:nvPr/>
          </p:nvCxnSpPr>
          <p:spPr>
            <a:xfrm flipV="1">
              <a:off x="5312228" y="4515574"/>
              <a:ext cx="71862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a:extLst>
                <a:ext uri="{FF2B5EF4-FFF2-40B4-BE49-F238E27FC236}">
                  <a16:creationId xmlns:a16="http://schemas.microsoft.com/office/drawing/2014/main" xmlns="" id="{22C50AEF-FD4F-4A48-B5F1-294A652AE86E}"/>
                </a:ext>
              </a:extLst>
            </p:cNvPr>
            <p:cNvCxnSpPr>
              <a:cxnSpLocks/>
              <a:stCxn id="62" idx="6"/>
              <a:endCxn id="66" idx="2"/>
            </p:cNvCxnSpPr>
            <p:nvPr/>
          </p:nvCxnSpPr>
          <p:spPr>
            <a:xfrm flipV="1">
              <a:off x="5312228" y="3867502"/>
              <a:ext cx="720080"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29" name="テキスト ボックス 128">
            <a:extLst>
              <a:ext uri="{FF2B5EF4-FFF2-40B4-BE49-F238E27FC236}">
                <a16:creationId xmlns:a16="http://schemas.microsoft.com/office/drawing/2014/main" xmlns="" id="{6B0CBF5C-15FE-41AE-B0A2-62A9A02D2E4C}"/>
              </a:ext>
            </a:extLst>
          </p:cNvPr>
          <p:cNvSpPr txBox="1"/>
          <p:nvPr/>
        </p:nvSpPr>
        <p:spPr>
          <a:xfrm>
            <a:off x="1547664" y="1929135"/>
            <a:ext cx="2316916" cy="461665"/>
          </a:xfrm>
          <a:prstGeom prst="rect">
            <a:avLst/>
          </a:prstGeom>
          <a:noFill/>
        </p:spPr>
        <p:txBody>
          <a:bodyPr wrap="none" rtlCol="0">
            <a:spAutoFit/>
          </a:bodyPr>
          <a:lstStyle/>
          <a:p>
            <a:r>
              <a:rPr kumimoji="1" lang="en-US" altLang="ja-JP" sz="2400" u="sng" dirty="0"/>
              <a:t>(I) Training Phase</a:t>
            </a:r>
            <a:endParaRPr kumimoji="1" lang="ja-JP" altLang="en-US" sz="2400" u="sng" dirty="0"/>
          </a:p>
        </p:txBody>
      </p:sp>
      <p:sp>
        <p:nvSpPr>
          <p:cNvPr id="130" name="テキスト ボックス 129">
            <a:extLst>
              <a:ext uri="{FF2B5EF4-FFF2-40B4-BE49-F238E27FC236}">
                <a16:creationId xmlns:a16="http://schemas.microsoft.com/office/drawing/2014/main" xmlns="" id="{2B14AD4E-19C9-4FAF-B267-66542138770A}"/>
              </a:ext>
            </a:extLst>
          </p:cNvPr>
          <p:cNvSpPr txBox="1"/>
          <p:nvPr/>
        </p:nvSpPr>
        <p:spPr>
          <a:xfrm>
            <a:off x="5282246" y="1959223"/>
            <a:ext cx="2674130" cy="461665"/>
          </a:xfrm>
          <a:prstGeom prst="rect">
            <a:avLst/>
          </a:prstGeom>
          <a:noFill/>
        </p:spPr>
        <p:txBody>
          <a:bodyPr wrap="none" rtlCol="0">
            <a:spAutoFit/>
          </a:bodyPr>
          <a:lstStyle/>
          <a:p>
            <a:r>
              <a:rPr lang="en-US" altLang="ja-JP" sz="2400" u="sng" dirty="0"/>
              <a:t>(II) Utilization</a:t>
            </a:r>
            <a:r>
              <a:rPr kumimoji="1" lang="en-US" altLang="ja-JP" sz="2400" u="sng" dirty="0"/>
              <a:t> Phase</a:t>
            </a:r>
            <a:endParaRPr kumimoji="1" lang="ja-JP" altLang="en-US" sz="2400" u="sng" dirty="0"/>
          </a:p>
        </p:txBody>
      </p:sp>
      <p:sp>
        <p:nvSpPr>
          <p:cNvPr id="131" name="正方形/長方形 130">
            <a:extLst>
              <a:ext uri="{FF2B5EF4-FFF2-40B4-BE49-F238E27FC236}">
                <a16:creationId xmlns:a16="http://schemas.microsoft.com/office/drawing/2014/main" xmlns="" id="{40D22129-A4E2-4D53-8932-D3B2D912F4BD}"/>
              </a:ext>
            </a:extLst>
          </p:cNvPr>
          <p:cNvSpPr/>
          <p:nvPr/>
        </p:nvSpPr>
        <p:spPr>
          <a:xfrm>
            <a:off x="1259608" y="2559555"/>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a:extLst>
              <a:ext uri="{FF2B5EF4-FFF2-40B4-BE49-F238E27FC236}">
                <a16:creationId xmlns:a16="http://schemas.microsoft.com/office/drawing/2014/main" xmlns="" id="{9C6E3957-E9CF-4D13-B34A-1677E65C43C0}"/>
              </a:ext>
            </a:extLst>
          </p:cNvPr>
          <p:cNvSpPr/>
          <p:nvPr/>
        </p:nvSpPr>
        <p:spPr>
          <a:xfrm>
            <a:off x="1316235" y="2647750"/>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正方形/長方形 132">
            <a:extLst>
              <a:ext uri="{FF2B5EF4-FFF2-40B4-BE49-F238E27FC236}">
                <a16:creationId xmlns:a16="http://schemas.microsoft.com/office/drawing/2014/main" xmlns="" id="{ABEA32BD-5DAD-4FE8-840C-70DDEDD55010}"/>
              </a:ext>
            </a:extLst>
          </p:cNvPr>
          <p:cNvSpPr/>
          <p:nvPr/>
        </p:nvSpPr>
        <p:spPr>
          <a:xfrm>
            <a:off x="1372862" y="2715191"/>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a:extLst>
              <a:ext uri="{FF2B5EF4-FFF2-40B4-BE49-F238E27FC236}">
                <a16:creationId xmlns:a16="http://schemas.microsoft.com/office/drawing/2014/main" xmlns="" id="{71925EE4-8E19-464C-8EEA-796A8993C751}"/>
              </a:ext>
            </a:extLst>
          </p:cNvPr>
          <p:cNvSpPr/>
          <p:nvPr/>
        </p:nvSpPr>
        <p:spPr>
          <a:xfrm>
            <a:off x="1441966" y="2782632"/>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テキスト ボックス 134">
            <a:extLst>
              <a:ext uri="{FF2B5EF4-FFF2-40B4-BE49-F238E27FC236}">
                <a16:creationId xmlns:a16="http://schemas.microsoft.com/office/drawing/2014/main" xmlns="" id="{9EF110A2-737D-49B1-9D8A-4135E73E82C5}"/>
              </a:ext>
            </a:extLst>
          </p:cNvPr>
          <p:cNvSpPr txBox="1"/>
          <p:nvPr/>
        </p:nvSpPr>
        <p:spPr>
          <a:xfrm>
            <a:off x="1594338" y="3104438"/>
            <a:ext cx="423514" cy="461665"/>
          </a:xfrm>
          <a:prstGeom prst="rect">
            <a:avLst/>
          </a:prstGeom>
          <a:noFill/>
        </p:spPr>
        <p:txBody>
          <a:bodyPr wrap="none" rtlCol="0">
            <a:spAutoFit/>
          </a:bodyPr>
          <a:lstStyle/>
          <a:p>
            <a:r>
              <a:rPr kumimoji="1" lang="en-US" altLang="ja-JP" sz="2400" dirty="0"/>
              <a:t>In</a:t>
            </a:r>
            <a:endParaRPr kumimoji="1" lang="ja-JP" altLang="en-US" sz="2400" dirty="0"/>
          </a:p>
        </p:txBody>
      </p:sp>
      <p:sp>
        <p:nvSpPr>
          <p:cNvPr id="136" name="正方形/長方形 135">
            <a:extLst>
              <a:ext uri="{FF2B5EF4-FFF2-40B4-BE49-F238E27FC236}">
                <a16:creationId xmlns:a16="http://schemas.microsoft.com/office/drawing/2014/main" xmlns="" id="{BB8D8C22-DABA-4EC1-B41B-E6524DB0ABD6}"/>
              </a:ext>
            </a:extLst>
          </p:cNvPr>
          <p:cNvSpPr/>
          <p:nvPr/>
        </p:nvSpPr>
        <p:spPr>
          <a:xfrm>
            <a:off x="1318349" y="5222147"/>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正方形/長方形 136">
            <a:extLst>
              <a:ext uri="{FF2B5EF4-FFF2-40B4-BE49-F238E27FC236}">
                <a16:creationId xmlns:a16="http://schemas.microsoft.com/office/drawing/2014/main" xmlns="" id="{38F1C8E7-D4A7-4660-853D-AD77923BECE0}"/>
              </a:ext>
            </a:extLst>
          </p:cNvPr>
          <p:cNvSpPr/>
          <p:nvPr/>
        </p:nvSpPr>
        <p:spPr>
          <a:xfrm>
            <a:off x="1374976" y="5310342"/>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正方形/長方形 137">
            <a:extLst>
              <a:ext uri="{FF2B5EF4-FFF2-40B4-BE49-F238E27FC236}">
                <a16:creationId xmlns:a16="http://schemas.microsoft.com/office/drawing/2014/main" xmlns="" id="{C2C6999E-F8EA-41D1-88B3-399252C35E77}"/>
              </a:ext>
            </a:extLst>
          </p:cNvPr>
          <p:cNvSpPr/>
          <p:nvPr/>
        </p:nvSpPr>
        <p:spPr>
          <a:xfrm>
            <a:off x="1431603" y="5377783"/>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正方形/長方形 138">
            <a:extLst>
              <a:ext uri="{FF2B5EF4-FFF2-40B4-BE49-F238E27FC236}">
                <a16:creationId xmlns:a16="http://schemas.microsoft.com/office/drawing/2014/main" xmlns="" id="{4E5C6484-F9C9-4D52-8BDC-66C9D7396845}"/>
              </a:ext>
            </a:extLst>
          </p:cNvPr>
          <p:cNvSpPr/>
          <p:nvPr/>
        </p:nvSpPr>
        <p:spPr>
          <a:xfrm>
            <a:off x="1500707" y="5445224"/>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テキスト ボックス 139">
            <a:extLst>
              <a:ext uri="{FF2B5EF4-FFF2-40B4-BE49-F238E27FC236}">
                <a16:creationId xmlns:a16="http://schemas.microsoft.com/office/drawing/2014/main" xmlns="" id="{87AED2D7-46F8-4E3B-8EDD-6A9B17E292C6}"/>
              </a:ext>
            </a:extLst>
          </p:cNvPr>
          <p:cNvSpPr txBox="1"/>
          <p:nvPr/>
        </p:nvSpPr>
        <p:spPr>
          <a:xfrm>
            <a:off x="1663311" y="5670727"/>
            <a:ext cx="359394" cy="523220"/>
          </a:xfrm>
          <a:prstGeom prst="rect">
            <a:avLst/>
          </a:prstGeom>
          <a:noFill/>
        </p:spPr>
        <p:txBody>
          <a:bodyPr wrap="none" rtlCol="0">
            <a:spAutoFit/>
          </a:bodyPr>
          <a:lstStyle/>
          <a:p>
            <a:r>
              <a:rPr kumimoji="1" lang="en-US" altLang="ja-JP" sz="2800" dirty="0"/>
              <a:t>T</a:t>
            </a:r>
            <a:endParaRPr kumimoji="1" lang="ja-JP" altLang="en-US" sz="2800" dirty="0"/>
          </a:p>
        </p:txBody>
      </p:sp>
      <p:sp>
        <p:nvSpPr>
          <p:cNvPr id="141" name="矢印: 折線 140">
            <a:extLst>
              <a:ext uri="{FF2B5EF4-FFF2-40B4-BE49-F238E27FC236}">
                <a16:creationId xmlns:a16="http://schemas.microsoft.com/office/drawing/2014/main" xmlns="" id="{84ACF11F-F045-45B0-ACA6-5F4682D3DBD5}"/>
              </a:ext>
            </a:extLst>
          </p:cNvPr>
          <p:cNvSpPr/>
          <p:nvPr/>
        </p:nvSpPr>
        <p:spPr>
          <a:xfrm rot="5400000">
            <a:off x="2889980" y="2430283"/>
            <a:ext cx="371144" cy="134976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42" name="矢印: 上向き折線 141">
            <a:extLst>
              <a:ext uri="{FF2B5EF4-FFF2-40B4-BE49-F238E27FC236}">
                <a16:creationId xmlns:a16="http://schemas.microsoft.com/office/drawing/2014/main" xmlns="" id="{DBE2F682-3C07-4915-A6FB-EBDC41309A49}"/>
              </a:ext>
            </a:extLst>
          </p:cNvPr>
          <p:cNvSpPr/>
          <p:nvPr/>
        </p:nvSpPr>
        <p:spPr>
          <a:xfrm>
            <a:off x="2382285" y="5668296"/>
            <a:ext cx="1368152" cy="43495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3" name="グループ化 142">
            <a:extLst>
              <a:ext uri="{FF2B5EF4-FFF2-40B4-BE49-F238E27FC236}">
                <a16:creationId xmlns:a16="http://schemas.microsoft.com/office/drawing/2014/main" xmlns="" id="{115FCF21-116F-4BD9-A80A-AE5DE9F9EB73}"/>
              </a:ext>
            </a:extLst>
          </p:cNvPr>
          <p:cNvGrpSpPr/>
          <p:nvPr/>
        </p:nvGrpSpPr>
        <p:grpSpPr>
          <a:xfrm rot="5400000">
            <a:off x="5171101" y="3949001"/>
            <a:ext cx="2008152" cy="1046114"/>
            <a:chOff x="2447992" y="3723486"/>
            <a:chExt cx="3901409" cy="2063848"/>
          </a:xfrm>
        </p:grpSpPr>
        <p:sp>
          <p:nvSpPr>
            <p:cNvPr id="144" name="楕円 143">
              <a:extLst>
                <a:ext uri="{FF2B5EF4-FFF2-40B4-BE49-F238E27FC236}">
                  <a16:creationId xmlns:a16="http://schemas.microsoft.com/office/drawing/2014/main" xmlns="" id="{AE16F81A-F3E9-4FDA-9DC5-BC7713CDBA37}"/>
                </a:ext>
              </a:extLst>
            </p:cNvPr>
            <p:cNvSpPr/>
            <p:nvPr/>
          </p:nvSpPr>
          <p:spPr>
            <a:xfrm>
              <a:off x="3531608"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楕円 144">
              <a:extLst>
                <a:ext uri="{FF2B5EF4-FFF2-40B4-BE49-F238E27FC236}">
                  <a16:creationId xmlns:a16="http://schemas.microsoft.com/office/drawing/2014/main" xmlns="" id="{9588A379-25D8-40C5-B8F1-A77D96380AB5}"/>
                </a:ext>
              </a:extLst>
            </p:cNvPr>
            <p:cNvSpPr/>
            <p:nvPr/>
          </p:nvSpPr>
          <p:spPr>
            <a:xfrm>
              <a:off x="3530154"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楕円 145">
              <a:extLst>
                <a:ext uri="{FF2B5EF4-FFF2-40B4-BE49-F238E27FC236}">
                  <a16:creationId xmlns:a16="http://schemas.microsoft.com/office/drawing/2014/main" xmlns="" id="{E7D7AC9D-7486-4608-B70D-D8DE979FD620}"/>
                </a:ext>
              </a:extLst>
            </p:cNvPr>
            <p:cNvSpPr/>
            <p:nvPr/>
          </p:nvSpPr>
          <p:spPr>
            <a:xfrm>
              <a:off x="3530154"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楕円 146">
              <a:extLst>
                <a:ext uri="{FF2B5EF4-FFF2-40B4-BE49-F238E27FC236}">
                  <a16:creationId xmlns:a16="http://schemas.microsoft.com/office/drawing/2014/main" xmlns="" id="{EB32F60A-A233-4547-9E2D-C7BEFBBD3C10}"/>
                </a:ext>
              </a:extLst>
            </p:cNvPr>
            <p:cNvSpPr/>
            <p:nvPr/>
          </p:nvSpPr>
          <p:spPr>
            <a:xfrm>
              <a:off x="5025650"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楕円 147">
              <a:extLst>
                <a:ext uri="{FF2B5EF4-FFF2-40B4-BE49-F238E27FC236}">
                  <a16:creationId xmlns:a16="http://schemas.microsoft.com/office/drawing/2014/main" xmlns="" id="{83BBEC8F-E586-44C1-8C2B-51765840DFD8}"/>
                </a:ext>
              </a:extLst>
            </p:cNvPr>
            <p:cNvSpPr/>
            <p:nvPr/>
          </p:nvSpPr>
          <p:spPr>
            <a:xfrm>
              <a:off x="5024196"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楕円 148">
              <a:extLst>
                <a:ext uri="{FF2B5EF4-FFF2-40B4-BE49-F238E27FC236}">
                  <a16:creationId xmlns:a16="http://schemas.microsoft.com/office/drawing/2014/main" xmlns="" id="{D917A6BD-6BB4-4997-8929-71A0CCBCC7CB}"/>
                </a:ext>
              </a:extLst>
            </p:cNvPr>
            <p:cNvSpPr/>
            <p:nvPr/>
          </p:nvSpPr>
          <p:spPr>
            <a:xfrm>
              <a:off x="5024196"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楕円 149">
              <a:extLst>
                <a:ext uri="{FF2B5EF4-FFF2-40B4-BE49-F238E27FC236}">
                  <a16:creationId xmlns:a16="http://schemas.microsoft.com/office/drawing/2014/main" xmlns="" id="{51611C86-DAF6-47F9-9953-1367FECC9C8A}"/>
                </a:ext>
              </a:extLst>
            </p:cNvPr>
            <p:cNvSpPr/>
            <p:nvPr/>
          </p:nvSpPr>
          <p:spPr>
            <a:xfrm>
              <a:off x="2505370"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楕円 150">
              <a:extLst>
                <a:ext uri="{FF2B5EF4-FFF2-40B4-BE49-F238E27FC236}">
                  <a16:creationId xmlns:a16="http://schemas.microsoft.com/office/drawing/2014/main" xmlns="" id="{370AC11B-7D44-4EC5-940F-3FEF46DC1977}"/>
                </a:ext>
              </a:extLst>
            </p:cNvPr>
            <p:cNvSpPr/>
            <p:nvPr/>
          </p:nvSpPr>
          <p:spPr>
            <a:xfrm>
              <a:off x="2503916"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楕円 151">
              <a:extLst>
                <a:ext uri="{FF2B5EF4-FFF2-40B4-BE49-F238E27FC236}">
                  <a16:creationId xmlns:a16="http://schemas.microsoft.com/office/drawing/2014/main" xmlns="" id="{1BFADEA2-F0F0-436D-888B-7AB912918539}"/>
                </a:ext>
              </a:extLst>
            </p:cNvPr>
            <p:cNvSpPr/>
            <p:nvPr/>
          </p:nvSpPr>
          <p:spPr>
            <a:xfrm>
              <a:off x="2503916"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楕円 152">
              <a:extLst>
                <a:ext uri="{FF2B5EF4-FFF2-40B4-BE49-F238E27FC236}">
                  <a16:creationId xmlns:a16="http://schemas.microsoft.com/office/drawing/2014/main" xmlns="" id="{D6AEB769-F578-4D3C-9F01-147619DF1D4D}"/>
                </a:ext>
              </a:extLst>
            </p:cNvPr>
            <p:cNvSpPr/>
            <p:nvPr/>
          </p:nvSpPr>
          <p:spPr>
            <a:xfrm>
              <a:off x="6032308" y="372348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楕円 153">
              <a:extLst>
                <a:ext uri="{FF2B5EF4-FFF2-40B4-BE49-F238E27FC236}">
                  <a16:creationId xmlns:a16="http://schemas.microsoft.com/office/drawing/2014/main" xmlns="" id="{F458FDE4-B92E-4E3C-885B-6BE0A83B096D}"/>
                </a:ext>
              </a:extLst>
            </p:cNvPr>
            <p:cNvSpPr/>
            <p:nvPr/>
          </p:nvSpPr>
          <p:spPr>
            <a:xfrm>
              <a:off x="6030854" y="437155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a:extLst>
                <a:ext uri="{FF2B5EF4-FFF2-40B4-BE49-F238E27FC236}">
                  <a16:creationId xmlns:a16="http://schemas.microsoft.com/office/drawing/2014/main" xmlns="" id="{B70ACAF7-58FE-4652-A19D-20434D14031D}"/>
                </a:ext>
              </a:extLst>
            </p:cNvPr>
            <p:cNvSpPr/>
            <p:nvPr/>
          </p:nvSpPr>
          <p:spPr>
            <a:xfrm>
              <a:off x="6030854" y="54993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テキスト ボックス 155">
              <a:extLst>
                <a:ext uri="{FF2B5EF4-FFF2-40B4-BE49-F238E27FC236}">
                  <a16:creationId xmlns:a16="http://schemas.microsoft.com/office/drawing/2014/main" xmlns="" id="{DA9F83ED-FFCE-4FE1-B12E-F13EDA25EA53}"/>
                </a:ext>
              </a:extLst>
            </p:cNvPr>
            <p:cNvSpPr txBox="1"/>
            <p:nvPr/>
          </p:nvSpPr>
          <p:spPr>
            <a:xfrm>
              <a:off x="4085373" y="4589897"/>
              <a:ext cx="806501" cy="399877"/>
            </a:xfrm>
            <a:prstGeom prst="rect">
              <a:avLst/>
            </a:prstGeom>
            <a:noFill/>
          </p:spPr>
          <p:txBody>
            <a:bodyPr wrap="square" rtlCol="0">
              <a:spAutoFit/>
            </a:bodyPr>
            <a:lstStyle/>
            <a:p>
              <a:r>
                <a:rPr lang="ja-JP" altLang="en-US" sz="1100" dirty="0"/>
                <a:t>・・・</a:t>
              </a:r>
              <a:endParaRPr kumimoji="1" lang="ja-JP" altLang="en-US" sz="1100" dirty="0"/>
            </a:p>
          </p:txBody>
        </p:sp>
        <p:sp>
          <p:nvSpPr>
            <p:cNvPr id="157" name="テキスト ボックス 156">
              <a:extLst>
                <a:ext uri="{FF2B5EF4-FFF2-40B4-BE49-F238E27FC236}">
                  <a16:creationId xmlns:a16="http://schemas.microsoft.com/office/drawing/2014/main" xmlns="" id="{3EC1BEC3-81AC-4DBE-AEE2-9641075674FE}"/>
                </a:ext>
              </a:extLst>
            </p:cNvPr>
            <p:cNvSpPr txBox="1"/>
            <p:nvPr/>
          </p:nvSpPr>
          <p:spPr>
            <a:xfrm rot="5400000">
              <a:off x="3377274" y="4876902"/>
              <a:ext cx="605696" cy="399877"/>
            </a:xfrm>
            <a:prstGeom prst="rect">
              <a:avLst/>
            </a:prstGeom>
            <a:noFill/>
          </p:spPr>
          <p:txBody>
            <a:bodyPr wrap="none" rtlCol="0">
              <a:spAutoFit/>
            </a:bodyPr>
            <a:lstStyle/>
            <a:p>
              <a:r>
                <a:rPr lang="ja-JP" altLang="en-US" sz="1100" dirty="0"/>
                <a:t>・・・</a:t>
              </a:r>
              <a:endParaRPr kumimoji="1" lang="ja-JP" altLang="en-US" sz="1100" dirty="0"/>
            </a:p>
          </p:txBody>
        </p:sp>
        <p:sp>
          <p:nvSpPr>
            <p:cNvPr id="158" name="テキスト ボックス 157">
              <a:extLst>
                <a:ext uri="{FF2B5EF4-FFF2-40B4-BE49-F238E27FC236}">
                  <a16:creationId xmlns:a16="http://schemas.microsoft.com/office/drawing/2014/main" xmlns="" id="{5221BEB9-DE69-4175-BD41-50AF078956EF}"/>
                </a:ext>
              </a:extLst>
            </p:cNvPr>
            <p:cNvSpPr txBox="1"/>
            <p:nvPr/>
          </p:nvSpPr>
          <p:spPr>
            <a:xfrm rot="5400000">
              <a:off x="4850841" y="4876902"/>
              <a:ext cx="605696" cy="399877"/>
            </a:xfrm>
            <a:prstGeom prst="rect">
              <a:avLst/>
            </a:prstGeom>
            <a:noFill/>
          </p:spPr>
          <p:txBody>
            <a:bodyPr wrap="none" rtlCol="0">
              <a:spAutoFit/>
            </a:bodyPr>
            <a:lstStyle/>
            <a:p>
              <a:r>
                <a:rPr lang="ja-JP" altLang="en-US" sz="1100" dirty="0"/>
                <a:t>・・・</a:t>
              </a:r>
              <a:endParaRPr kumimoji="1" lang="ja-JP" altLang="en-US" sz="1100" dirty="0"/>
            </a:p>
          </p:txBody>
        </p:sp>
        <p:sp>
          <p:nvSpPr>
            <p:cNvPr id="159" name="テキスト ボックス 158">
              <a:extLst>
                <a:ext uri="{FF2B5EF4-FFF2-40B4-BE49-F238E27FC236}">
                  <a16:creationId xmlns:a16="http://schemas.microsoft.com/office/drawing/2014/main" xmlns="" id="{66C7F4A7-DBE2-4C2F-974F-F198B18EEAB4}"/>
                </a:ext>
              </a:extLst>
            </p:cNvPr>
            <p:cNvSpPr txBox="1"/>
            <p:nvPr/>
          </p:nvSpPr>
          <p:spPr>
            <a:xfrm rot="5400000">
              <a:off x="5846615" y="4876902"/>
              <a:ext cx="605696" cy="399877"/>
            </a:xfrm>
            <a:prstGeom prst="rect">
              <a:avLst/>
            </a:prstGeom>
            <a:noFill/>
          </p:spPr>
          <p:txBody>
            <a:bodyPr wrap="none" rtlCol="0">
              <a:spAutoFit/>
            </a:bodyPr>
            <a:lstStyle/>
            <a:p>
              <a:r>
                <a:rPr lang="ja-JP" altLang="en-US" sz="1100" dirty="0"/>
                <a:t>・・・</a:t>
              </a:r>
              <a:endParaRPr kumimoji="1" lang="ja-JP" altLang="en-US" sz="1100" dirty="0"/>
            </a:p>
          </p:txBody>
        </p:sp>
        <p:sp>
          <p:nvSpPr>
            <p:cNvPr id="160" name="テキスト ボックス 159">
              <a:extLst>
                <a:ext uri="{FF2B5EF4-FFF2-40B4-BE49-F238E27FC236}">
                  <a16:creationId xmlns:a16="http://schemas.microsoft.com/office/drawing/2014/main" xmlns="" id="{C665002E-1F4E-4C0F-A21B-3F4678931CB2}"/>
                </a:ext>
              </a:extLst>
            </p:cNvPr>
            <p:cNvSpPr txBox="1"/>
            <p:nvPr/>
          </p:nvSpPr>
          <p:spPr>
            <a:xfrm rot="5400000">
              <a:off x="2345083" y="4876902"/>
              <a:ext cx="605696" cy="399877"/>
            </a:xfrm>
            <a:prstGeom prst="rect">
              <a:avLst/>
            </a:prstGeom>
            <a:noFill/>
          </p:spPr>
          <p:txBody>
            <a:bodyPr wrap="none" rtlCol="0">
              <a:spAutoFit/>
            </a:bodyPr>
            <a:lstStyle/>
            <a:p>
              <a:r>
                <a:rPr lang="ja-JP" altLang="en-US" sz="1100" dirty="0"/>
                <a:t>・・・</a:t>
              </a:r>
              <a:endParaRPr kumimoji="1" lang="ja-JP" altLang="en-US" sz="1100" dirty="0"/>
            </a:p>
          </p:txBody>
        </p:sp>
        <p:cxnSp>
          <p:nvCxnSpPr>
            <p:cNvPr id="161" name="直線矢印コネクタ 160">
              <a:extLst>
                <a:ext uri="{FF2B5EF4-FFF2-40B4-BE49-F238E27FC236}">
                  <a16:creationId xmlns:a16="http://schemas.microsoft.com/office/drawing/2014/main" xmlns="" id="{62575704-FD00-40DF-84CC-13401AFA91CD}"/>
                </a:ext>
              </a:extLst>
            </p:cNvPr>
            <p:cNvCxnSpPr>
              <a:stCxn id="150" idx="6"/>
              <a:endCxn id="144" idx="2"/>
            </p:cNvCxnSpPr>
            <p:nvPr/>
          </p:nvCxnSpPr>
          <p:spPr>
            <a:xfrm>
              <a:off x="2793402" y="3867502"/>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直線矢印コネクタ 161">
              <a:extLst>
                <a:ext uri="{FF2B5EF4-FFF2-40B4-BE49-F238E27FC236}">
                  <a16:creationId xmlns:a16="http://schemas.microsoft.com/office/drawing/2014/main" xmlns="" id="{A8622F33-6D5D-4F68-8FD1-920BA3E105BB}"/>
                </a:ext>
              </a:extLst>
            </p:cNvPr>
            <p:cNvCxnSpPr>
              <a:cxnSpLocks/>
              <a:stCxn id="150" idx="6"/>
              <a:endCxn id="145" idx="2"/>
            </p:cNvCxnSpPr>
            <p:nvPr/>
          </p:nvCxnSpPr>
          <p:spPr>
            <a:xfrm>
              <a:off x="2793402" y="3867502"/>
              <a:ext cx="736752"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直線矢印コネクタ 162">
              <a:extLst>
                <a:ext uri="{FF2B5EF4-FFF2-40B4-BE49-F238E27FC236}">
                  <a16:creationId xmlns:a16="http://schemas.microsoft.com/office/drawing/2014/main" xmlns="" id="{5F57CB11-AAC0-4F12-92A6-87C66D1907E9}"/>
                </a:ext>
              </a:extLst>
            </p:cNvPr>
            <p:cNvCxnSpPr>
              <a:cxnSpLocks/>
              <a:stCxn id="150" idx="6"/>
              <a:endCxn id="146" idx="2"/>
            </p:cNvCxnSpPr>
            <p:nvPr/>
          </p:nvCxnSpPr>
          <p:spPr>
            <a:xfrm>
              <a:off x="2793402" y="3867502"/>
              <a:ext cx="736752"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直線矢印コネクタ 163">
              <a:extLst>
                <a:ext uri="{FF2B5EF4-FFF2-40B4-BE49-F238E27FC236}">
                  <a16:creationId xmlns:a16="http://schemas.microsoft.com/office/drawing/2014/main" xmlns="" id="{6999B319-593B-494D-A205-31E80C86F1FA}"/>
                </a:ext>
              </a:extLst>
            </p:cNvPr>
            <p:cNvCxnSpPr>
              <a:cxnSpLocks/>
              <a:stCxn id="151" idx="6"/>
              <a:endCxn id="144" idx="2"/>
            </p:cNvCxnSpPr>
            <p:nvPr/>
          </p:nvCxnSpPr>
          <p:spPr>
            <a:xfrm flipV="1">
              <a:off x="2791948" y="3867502"/>
              <a:ext cx="739660"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直線矢印コネクタ 164">
              <a:extLst>
                <a:ext uri="{FF2B5EF4-FFF2-40B4-BE49-F238E27FC236}">
                  <a16:creationId xmlns:a16="http://schemas.microsoft.com/office/drawing/2014/main" xmlns="" id="{8767BC21-0A87-4A68-A69C-790891414B4A}"/>
                </a:ext>
              </a:extLst>
            </p:cNvPr>
            <p:cNvCxnSpPr>
              <a:cxnSpLocks/>
              <a:stCxn id="151" idx="6"/>
              <a:endCxn id="145" idx="2"/>
            </p:cNvCxnSpPr>
            <p:nvPr/>
          </p:nvCxnSpPr>
          <p:spPr>
            <a:xfrm>
              <a:off x="2791948" y="4515574"/>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6" name="直線矢印コネクタ 165">
              <a:extLst>
                <a:ext uri="{FF2B5EF4-FFF2-40B4-BE49-F238E27FC236}">
                  <a16:creationId xmlns:a16="http://schemas.microsoft.com/office/drawing/2014/main" xmlns="" id="{5A70EBE3-3AD8-455B-A486-D0C37EA78A5E}"/>
                </a:ext>
              </a:extLst>
            </p:cNvPr>
            <p:cNvCxnSpPr>
              <a:cxnSpLocks/>
              <a:stCxn id="151" idx="6"/>
              <a:endCxn id="146" idx="2"/>
            </p:cNvCxnSpPr>
            <p:nvPr/>
          </p:nvCxnSpPr>
          <p:spPr>
            <a:xfrm>
              <a:off x="2791948" y="4515574"/>
              <a:ext cx="73820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直線矢印コネクタ 166">
              <a:extLst>
                <a:ext uri="{FF2B5EF4-FFF2-40B4-BE49-F238E27FC236}">
                  <a16:creationId xmlns:a16="http://schemas.microsoft.com/office/drawing/2014/main" xmlns="" id="{EB84231C-EC69-402F-8261-AE4EBBE749F7}"/>
                </a:ext>
              </a:extLst>
            </p:cNvPr>
            <p:cNvCxnSpPr>
              <a:cxnSpLocks/>
              <a:stCxn id="152" idx="6"/>
              <a:endCxn id="146" idx="2"/>
            </p:cNvCxnSpPr>
            <p:nvPr/>
          </p:nvCxnSpPr>
          <p:spPr>
            <a:xfrm>
              <a:off x="2791948" y="5643318"/>
              <a:ext cx="73820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直線矢印コネクタ 167">
              <a:extLst>
                <a:ext uri="{FF2B5EF4-FFF2-40B4-BE49-F238E27FC236}">
                  <a16:creationId xmlns:a16="http://schemas.microsoft.com/office/drawing/2014/main" xmlns="" id="{0F9B965F-1FAA-48B4-85A7-0948985B9603}"/>
                </a:ext>
              </a:extLst>
            </p:cNvPr>
            <p:cNvCxnSpPr>
              <a:cxnSpLocks/>
              <a:stCxn id="152" idx="6"/>
              <a:endCxn id="144" idx="2"/>
            </p:cNvCxnSpPr>
            <p:nvPr/>
          </p:nvCxnSpPr>
          <p:spPr>
            <a:xfrm flipV="1">
              <a:off x="2791948" y="3867502"/>
              <a:ext cx="739660"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直線矢印コネクタ 168">
              <a:extLst>
                <a:ext uri="{FF2B5EF4-FFF2-40B4-BE49-F238E27FC236}">
                  <a16:creationId xmlns:a16="http://schemas.microsoft.com/office/drawing/2014/main" xmlns="" id="{A40C832A-8A89-4A02-9DC2-68D592CE26C0}"/>
                </a:ext>
              </a:extLst>
            </p:cNvPr>
            <p:cNvCxnSpPr>
              <a:cxnSpLocks/>
              <a:stCxn id="152" idx="6"/>
              <a:endCxn id="145" idx="2"/>
            </p:cNvCxnSpPr>
            <p:nvPr/>
          </p:nvCxnSpPr>
          <p:spPr>
            <a:xfrm flipV="1">
              <a:off x="2791948" y="4515574"/>
              <a:ext cx="73820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0" name="直線矢印コネクタ 169">
              <a:extLst>
                <a:ext uri="{FF2B5EF4-FFF2-40B4-BE49-F238E27FC236}">
                  <a16:creationId xmlns:a16="http://schemas.microsoft.com/office/drawing/2014/main" xmlns="" id="{40CD3EF7-7346-41FA-8462-A306700F570D}"/>
                </a:ext>
              </a:extLst>
            </p:cNvPr>
            <p:cNvCxnSpPr>
              <a:cxnSpLocks/>
              <a:stCxn id="147" idx="6"/>
              <a:endCxn id="153" idx="2"/>
            </p:cNvCxnSpPr>
            <p:nvPr/>
          </p:nvCxnSpPr>
          <p:spPr>
            <a:xfrm>
              <a:off x="5313682" y="3867502"/>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1" name="直線矢印コネクタ 170">
              <a:extLst>
                <a:ext uri="{FF2B5EF4-FFF2-40B4-BE49-F238E27FC236}">
                  <a16:creationId xmlns:a16="http://schemas.microsoft.com/office/drawing/2014/main" xmlns="" id="{3721FCAB-1B41-4F6A-A256-22388B499CD2}"/>
                </a:ext>
              </a:extLst>
            </p:cNvPr>
            <p:cNvCxnSpPr>
              <a:cxnSpLocks/>
              <a:stCxn id="147" idx="6"/>
              <a:endCxn id="154" idx="2"/>
            </p:cNvCxnSpPr>
            <p:nvPr/>
          </p:nvCxnSpPr>
          <p:spPr>
            <a:xfrm>
              <a:off x="5313682" y="3867502"/>
              <a:ext cx="717172"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直線矢印コネクタ 171">
              <a:extLst>
                <a:ext uri="{FF2B5EF4-FFF2-40B4-BE49-F238E27FC236}">
                  <a16:creationId xmlns:a16="http://schemas.microsoft.com/office/drawing/2014/main" xmlns="" id="{03A3AED2-BAEA-4961-90F1-08E17B7897FF}"/>
                </a:ext>
              </a:extLst>
            </p:cNvPr>
            <p:cNvCxnSpPr>
              <a:cxnSpLocks/>
              <a:stCxn id="147" idx="6"/>
              <a:endCxn id="155" idx="2"/>
            </p:cNvCxnSpPr>
            <p:nvPr/>
          </p:nvCxnSpPr>
          <p:spPr>
            <a:xfrm>
              <a:off x="5313682" y="3867502"/>
              <a:ext cx="717172"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3" name="直線矢印コネクタ 172">
              <a:extLst>
                <a:ext uri="{FF2B5EF4-FFF2-40B4-BE49-F238E27FC236}">
                  <a16:creationId xmlns:a16="http://schemas.microsoft.com/office/drawing/2014/main" xmlns="" id="{802B2025-817D-4040-A2C1-4FCF9DE34F1D}"/>
                </a:ext>
              </a:extLst>
            </p:cNvPr>
            <p:cNvCxnSpPr>
              <a:cxnSpLocks/>
              <a:stCxn id="148" idx="6"/>
              <a:endCxn id="153" idx="2"/>
            </p:cNvCxnSpPr>
            <p:nvPr/>
          </p:nvCxnSpPr>
          <p:spPr>
            <a:xfrm flipV="1">
              <a:off x="5312228" y="3867502"/>
              <a:ext cx="720080"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xmlns="" id="{A4B0C381-607D-435B-85D7-3A7146234A04}"/>
                </a:ext>
              </a:extLst>
            </p:cNvPr>
            <p:cNvCxnSpPr>
              <a:cxnSpLocks/>
              <a:stCxn id="148" idx="6"/>
              <a:endCxn id="154" idx="2"/>
            </p:cNvCxnSpPr>
            <p:nvPr/>
          </p:nvCxnSpPr>
          <p:spPr>
            <a:xfrm>
              <a:off x="5312228" y="4515574"/>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5" name="直線矢印コネクタ 174">
              <a:extLst>
                <a:ext uri="{FF2B5EF4-FFF2-40B4-BE49-F238E27FC236}">
                  <a16:creationId xmlns:a16="http://schemas.microsoft.com/office/drawing/2014/main" xmlns="" id="{4F125F62-4F36-4F5B-884D-F84E02CB46CE}"/>
                </a:ext>
              </a:extLst>
            </p:cNvPr>
            <p:cNvCxnSpPr>
              <a:cxnSpLocks/>
              <a:stCxn id="148" idx="6"/>
              <a:endCxn id="155" idx="2"/>
            </p:cNvCxnSpPr>
            <p:nvPr/>
          </p:nvCxnSpPr>
          <p:spPr>
            <a:xfrm>
              <a:off x="5312228" y="4515574"/>
              <a:ext cx="71862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直線矢印コネクタ 175">
              <a:extLst>
                <a:ext uri="{FF2B5EF4-FFF2-40B4-BE49-F238E27FC236}">
                  <a16:creationId xmlns:a16="http://schemas.microsoft.com/office/drawing/2014/main" xmlns="" id="{EFA6C46A-BB66-4DEA-87D7-52A49E50608E}"/>
                </a:ext>
              </a:extLst>
            </p:cNvPr>
            <p:cNvCxnSpPr>
              <a:cxnSpLocks/>
              <a:stCxn id="149" idx="6"/>
              <a:endCxn id="155" idx="2"/>
            </p:cNvCxnSpPr>
            <p:nvPr/>
          </p:nvCxnSpPr>
          <p:spPr>
            <a:xfrm>
              <a:off x="5312228" y="5643318"/>
              <a:ext cx="7186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直線矢印コネクタ 176">
              <a:extLst>
                <a:ext uri="{FF2B5EF4-FFF2-40B4-BE49-F238E27FC236}">
                  <a16:creationId xmlns:a16="http://schemas.microsoft.com/office/drawing/2014/main" xmlns="" id="{60DC8D0B-F9C1-4F36-9E30-698FCA57F7A6}"/>
                </a:ext>
              </a:extLst>
            </p:cNvPr>
            <p:cNvCxnSpPr>
              <a:cxnSpLocks/>
              <a:stCxn id="149" idx="6"/>
              <a:endCxn id="154" idx="2"/>
            </p:cNvCxnSpPr>
            <p:nvPr/>
          </p:nvCxnSpPr>
          <p:spPr>
            <a:xfrm flipV="1">
              <a:off x="5312228" y="4515574"/>
              <a:ext cx="718626" cy="11277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8" name="直線矢印コネクタ 177">
              <a:extLst>
                <a:ext uri="{FF2B5EF4-FFF2-40B4-BE49-F238E27FC236}">
                  <a16:creationId xmlns:a16="http://schemas.microsoft.com/office/drawing/2014/main" xmlns="" id="{647812AC-358C-4124-8B4B-37A51F84F14E}"/>
                </a:ext>
              </a:extLst>
            </p:cNvPr>
            <p:cNvCxnSpPr>
              <a:cxnSpLocks/>
              <a:stCxn id="149" idx="6"/>
              <a:endCxn id="153" idx="2"/>
            </p:cNvCxnSpPr>
            <p:nvPr/>
          </p:nvCxnSpPr>
          <p:spPr>
            <a:xfrm flipV="1">
              <a:off x="5312228" y="3867502"/>
              <a:ext cx="720080" cy="17758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79" name="正方形/長方形 178">
            <a:extLst>
              <a:ext uri="{FF2B5EF4-FFF2-40B4-BE49-F238E27FC236}">
                <a16:creationId xmlns:a16="http://schemas.microsoft.com/office/drawing/2014/main" xmlns="" id="{8FF892E5-81AB-497E-96F6-60F849AC9284}"/>
              </a:ext>
            </a:extLst>
          </p:cNvPr>
          <p:cNvSpPr/>
          <p:nvPr/>
        </p:nvSpPr>
        <p:spPr>
          <a:xfrm>
            <a:off x="7327560" y="2708920"/>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正方形/長方形 179">
            <a:extLst>
              <a:ext uri="{FF2B5EF4-FFF2-40B4-BE49-F238E27FC236}">
                <a16:creationId xmlns:a16="http://schemas.microsoft.com/office/drawing/2014/main" xmlns="" id="{0198A089-081C-4426-BB42-6B2542400189}"/>
              </a:ext>
            </a:extLst>
          </p:cNvPr>
          <p:cNvSpPr/>
          <p:nvPr/>
        </p:nvSpPr>
        <p:spPr>
          <a:xfrm>
            <a:off x="7185734" y="5271474"/>
            <a:ext cx="7200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テキスト ボックス 180">
            <a:extLst>
              <a:ext uri="{FF2B5EF4-FFF2-40B4-BE49-F238E27FC236}">
                <a16:creationId xmlns:a16="http://schemas.microsoft.com/office/drawing/2014/main" xmlns="" id="{A0851EDF-7205-47D7-A7EE-18C40B2282DA}"/>
              </a:ext>
            </a:extLst>
          </p:cNvPr>
          <p:cNvSpPr txBox="1"/>
          <p:nvPr/>
        </p:nvSpPr>
        <p:spPr>
          <a:xfrm>
            <a:off x="7466121" y="2992054"/>
            <a:ext cx="423514" cy="461665"/>
          </a:xfrm>
          <a:prstGeom prst="rect">
            <a:avLst/>
          </a:prstGeom>
          <a:noFill/>
        </p:spPr>
        <p:txBody>
          <a:bodyPr wrap="none" rtlCol="0">
            <a:spAutoFit/>
          </a:bodyPr>
          <a:lstStyle/>
          <a:p>
            <a:r>
              <a:rPr kumimoji="1" lang="en-US" altLang="ja-JP" sz="2400" dirty="0"/>
              <a:t>In</a:t>
            </a:r>
            <a:endParaRPr kumimoji="1" lang="ja-JP" altLang="en-US" sz="2400" dirty="0"/>
          </a:p>
        </p:txBody>
      </p:sp>
      <p:sp>
        <p:nvSpPr>
          <p:cNvPr id="182" name="テキスト ボックス 181">
            <a:extLst>
              <a:ext uri="{FF2B5EF4-FFF2-40B4-BE49-F238E27FC236}">
                <a16:creationId xmlns:a16="http://schemas.microsoft.com/office/drawing/2014/main" xmlns="" id="{5249D3EF-60F3-4791-B620-2FF7748FEC78}"/>
              </a:ext>
            </a:extLst>
          </p:cNvPr>
          <p:cNvSpPr txBox="1"/>
          <p:nvPr/>
        </p:nvSpPr>
        <p:spPr>
          <a:xfrm>
            <a:off x="7219402" y="5555463"/>
            <a:ext cx="652743" cy="461665"/>
          </a:xfrm>
          <a:prstGeom prst="rect">
            <a:avLst/>
          </a:prstGeom>
          <a:noFill/>
        </p:spPr>
        <p:txBody>
          <a:bodyPr wrap="none" rtlCol="0">
            <a:spAutoFit/>
          </a:bodyPr>
          <a:lstStyle/>
          <a:p>
            <a:r>
              <a:rPr lang="en-US" altLang="ja-JP" sz="2400" dirty="0"/>
              <a:t>Out</a:t>
            </a:r>
            <a:endParaRPr kumimoji="1" lang="ja-JP" altLang="en-US" sz="2400" dirty="0"/>
          </a:p>
        </p:txBody>
      </p:sp>
      <p:sp>
        <p:nvSpPr>
          <p:cNvPr id="183" name="矢印: 上向き折線 182">
            <a:extLst>
              <a:ext uri="{FF2B5EF4-FFF2-40B4-BE49-F238E27FC236}">
                <a16:creationId xmlns:a16="http://schemas.microsoft.com/office/drawing/2014/main" xmlns="" id="{F43B8B23-9E80-4721-A80A-37CB4212B850}"/>
              </a:ext>
            </a:extLst>
          </p:cNvPr>
          <p:cNvSpPr/>
          <p:nvPr/>
        </p:nvSpPr>
        <p:spPr>
          <a:xfrm rot="10800000">
            <a:off x="6056384" y="2944112"/>
            <a:ext cx="1015684" cy="37114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矢印: 上向き折線 183">
            <a:extLst>
              <a:ext uri="{FF2B5EF4-FFF2-40B4-BE49-F238E27FC236}">
                <a16:creationId xmlns:a16="http://schemas.microsoft.com/office/drawing/2014/main" xmlns="" id="{9C70A6F6-148A-447B-9000-9B5DA3B9F9AA}"/>
              </a:ext>
            </a:extLst>
          </p:cNvPr>
          <p:cNvSpPr/>
          <p:nvPr/>
        </p:nvSpPr>
        <p:spPr>
          <a:xfrm rot="5400000">
            <a:off x="6340583" y="5384554"/>
            <a:ext cx="410489" cy="7837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矢印: 左カーブ 184">
            <a:extLst>
              <a:ext uri="{FF2B5EF4-FFF2-40B4-BE49-F238E27FC236}">
                <a16:creationId xmlns:a16="http://schemas.microsoft.com/office/drawing/2014/main" xmlns="" id="{6A87DD4B-1D2A-4103-BD76-4B4B57D78120}"/>
              </a:ext>
            </a:extLst>
          </p:cNvPr>
          <p:cNvSpPr/>
          <p:nvPr/>
        </p:nvSpPr>
        <p:spPr>
          <a:xfrm>
            <a:off x="2649593" y="4201377"/>
            <a:ext cx="360040" cy="598567"/>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6" name="矢印: 下カーブ 185">
            <a:extLst>
              <a:ext uri="{FF2B5EF4-FFF2-40B4-BE49-F238E27FC236}">
                <a16:creationId xmlns:a16="http://schemas.microsoft.com/office/drawing/2014/main" xmlns="" id="{DDEC0344-5734-44B8-AC19-EBE431E2DCD9}"/>
              </a:ext>
            </a:extLst>
          </p:cNvPr>
          <p:cNvSpPr/>
          <p:nvPr/>
        </p:nvSpPr>
        <p:spPr>
          <a:xfrm rot="16200000">
            <a:off x="1559174" y="4275540"/>
            <a:ext cx="633190" cy="380866"/>
          </a:xfrm>
          <a:prstGeom prst="curved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7" name="テキスト ボックス 186">
            <a:extLst>
              <a:ext uri="{FF2B5EF4-FFF2-40B4-BE49-F238E27FC236}">
                <a16:creationId xmlns:a16="http://schemas.microsoft.com/office/drawing/2014/main" xmlns="" id="{9BA2CEE3-DE65-48D5-A9CF-849EE27F9D30}"/>
              </a:ext>
            </a:extLst>
          </p:cNvPr>
          <p:cNvSpPr txBox="1"/>
          <p:nvPr/>
        </p:nvSpPr>
        <p:spPr>
          <a:xfrm>
            <a:off x="1970332" y="4340194"/>
            <a:ext cx="813813" cy="307777"/>
          </a:xfrm>
          <a:prstGeom prst="rect">
            <a:avLst/>
          </a:prstGeom>
          <a:noFill/>
        </p:spPr>
        <p:txBody>
          <a:bodyPr wrap="none" rtlCol="0">
            <a:spAutoFit/>
          </a:bodyPr>
          <a:lstStyle/>
          <a:p>
            <a:r>
              <a:rPr kumimoji="1" lang="en-US" altLang="ja-JP" sz="1400" dirty="0"/>
              <a:t>Iteration</a:t>
            </a:r>
            <a:endParaRPr kumimoji="1" lang="ja-JP" altLang="en-US" sz="1400" dirty="0"/>
          </a:p>
        </p:txBody>
      </p:sp>
      <p:sp>
        <p:nvSpPr>
          <p:cNvPr id="188" name="矢印: 下 187">
            <a:extLst>
              <a:ext uri="{FF2B5EF4-FFF2-40B4-BE49-F238E27FC236}">
                <a16:creationId xmlns:a16="http://schemas.microsoft.com/office/drawing/2014/main" xmlns="" id="{EDBF99DE-67EB-44CE-9C34-6308AFF53552}"/>
              </a:ext>
            </a:extLst>
          </p:cNvPr>
          <p:cNvSpPr/>
          <p:nvPr/>
        </p:nvSpPr>
        <p:spPr>
          <a:xfrm>
            <a:off x="5250631" y="3889017"/>
            <a:ext cx="221636" cy="121957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テキスト ボックス 188">
            <a:extLst>
              <a:ext uri="{FF2B5EF4-FFF2-40B4-BE49-F238E27FC236}">
                <a16:creationId xmlns:a16="http://schemas.microsoft.com/office/drawing/2014/main" xmlns="" id="{663AC524-B668-4CC8-B2C8-16E24392209D}"/>
              </a:ext>
            </a:extLst>
          </p:cNvPr>
          <p:cNvSpPr txBox="1"/>
          <p:nvPr/>
        </p:nvSpPr>
        <p:spPr>
          <a:xfrm>
            <a:off x="7002986" y="3846511"/>
            <a:ext cx="1890646" cy="1200329"/>
          </a:xfrm>
          <a:prstGeom prst="rect">
            <a:avLst/>
          </a:prstGeom>
          <a:noFill/>
        </p:spPr>
        <p:txBody>
          <a:bodyPr wrap="none" rtlCol="0">
            <a:spAutoFit/>
          </a:bodyPr>
          <a:lstStyle/>
          <a:p>
            <a:r>
              <a:rPr lang="en-US" altLang="ja-JP" u="sng" dirty="0">
                <a:solidFill>
                  <a:srgbClr val="FF0000"/>
                </a:solidFill>
              </a:rPr>
              <a:t>Utilizing a </a:t>
            </a:r>
          </a:p>
          <a:p>
            <a:r>
              <a:rPr lang="en-US" altLang="ja-JP" u="sng" dirty="0">
                <a:solidFill>
                  <a:srgbClr val="FF0000"/>
                </a:solidFill>
              </a:rPr>
              <a:t>Trained</a:t>
            </a:r>
            <a:r>
              <a:rPr kumimoji="1" lang="en-US" altLang="ja-JP" u="sng" dirty="0">
                <a:solidFill>
                  <a:srgbClr val="FF0000"/>
                </a:solidFill>
              </a:rPr>
              <a:t> </a:t>
            </a:r>
            <a:r>
              <a:rPr lang="en-US" altLang="ja-JP" u="sng" dirty="0">
                <a:solidFill>
                  <a:srgbClr val="FF0000"/>
                </a:solidFill>
              </a:rPr>
              <a:t>M</a:t>
            </a:r>
            <a:r>
              <a:rPr kumimoji="1" lang="en-US" altLang="ja-JP" u="sng" dirty="0">
                <a:solidFill>
                  <a:srgbClr val="FF0000"/>
                </a:solidFill>
              </a:rPr>
              <a:t>odel</a:t>
            </a:r>
            <a:r>
              <a:rPr lang="en-US" altLang="ja-JP" u="sng" dirty="0">
                <a:solidFill>
                  <a:srgbClr val="FF0000"/>
                </a:solidFill>
              </a:rPr>
              <a:t>:</a:t>
            </a:r>
          </a:p>
          <a:p>
            <a:r>
              <a:rPr kumimoji="1" lang="en-US" altLang="ja-JP" u="sng" dirty="0">
                <a:solidFill>
                  <a:srgbClr val="FF0000"/>
                </a:solidFill>
              </a:rPr>
              <a:t>A set of </a:t>
            </a:r>
            <a:r>
              <a:rPr lang="en-US" altLang="ja-JP" u="sng" dirty="0">
                <a:solidFill>
                  <a:srgbClr val="FF0000"/>
                </a:solidFill>
              </a:rPr>
              <a:t>node and </a:t>
            </a:r>
          </a:p>
          <a:p>
            <a:r>
              <a:rPr lang="en-US" altLang="ja-JP" u="sng" dirty="0">
                <a:solidFill>
                  <a:srgbClr val="FF0000"/>
                </a:solidFill>
              </a:rPr>
              <a:t>weight data</a:t>
            </a:r>
            <a:endParaRPr kumimoji="1" lang="en-US" altLang="ja-JP" u="sng" dirty="0">
              <a:solidFill>
                <a:srgbClr val="FF0000"/>
              </a:solidFill>
            </a:endParaRPr>
          </a:p>
        </p:txBody>
      </p:sp>
      <p:sp>
        <p:nvSpPr>
          <p:cNvPr id="101" name="テキスト ボックス 100">
            <a:extLst>
              <a:ext uri="{FF2B5EF4-FFF2-40B4-BE49-F238E27FC236}">
                <a16:creationId xmlns:a16="http://schemas.microsoft.com/office/drawing/2014/main" xmlns="" id="{861C67FD-A9F6-460C-AD20-1B78D3B174C0}"/>
              </a:ext>
            </a:extLst>
          </p:cNvPr>
          <p:cNvSpPr txBox="1"/>
          <p:nvPr/>
        </p:nvSpPr>
        <p:spPr>
          <a:xfrm>
            <a:off x="63364" y="3774670"/>
            <a:ext cx="2454711" cy="369332"/>
          </a:xfrm>
          <a:prstGeom prst="rect">
            <a:avLst/>
          </a:prstGeom>
          <a:noFill/>
        </p:spPr>
        <p:txBody>
          <a:bodyPr wrap="none" rtlCol="0">
            <a:spAutoFit/>
          </a:bodyPr>
          <a:lstStyle/>
          <a:p>
            <a:r>
              <a:rPr lang="en-US" altLang="ja-JP" u="sng" dirty="0">
                <a:solidFill>
                  <a:srgbClr val="FF0000"/>
                </a:solidFill>
              </a:rPr>
              <a:t>Making a Trained</a:t>
            </a:r>
            <a:r>
              <a:rPr kumimoji="1" lang="en-US" altLang="ja-JP" u="sng" dirty="0">
                <a:solidFill>
                  <a:srgbClr val="FF0000"/>
                </a:solidFill>
              </a:rPr>
              <a:t> </a:t>
            </a:r>
            <a:r>
              <a:rPr lang="en-US" altLang="ja-JP" u="sng" dirty="0">
                <a:solidFill>
                  <a:srgbClr val="FF0000"/>
                </a:solidFill>
              </a:rPr>
              <a:t>M</a:t>
            </a:r>
            <a:r>
              <a:rPr kumimoji="1" lang="en-US" altLang="ja-JP" u="sng" dirty="0">
                <a:solidFill>
                  <a:srgbClr val="FF0000"/>
                </a:solidFill>
              </a:rPr>
              <a:t>odel</a:t>
            </a:r>
            <a:endParaRPr lang="en-US" altLang="ja-JP" u="sng" dirty="0">
              <a:solidFill>
                <a:srgbClr val="FF0000"/>
              </a:solidFill>
            </a:endParaRPr>
          </a:p>
        </p:txBody>
      </p:sp>
    </p:spTree>
    <p:extLst>
      <p:ext uri="{BB962C8B-B14F-4D97-AF65-F5344CB8AC3E}">
        <p14:creationId xmlns:p14="http://schemas.microsoft.com/office/powerpoint/2010/main" val="1984961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D58475A-D757-4998-BA1A-1088544E32C7}"/>
              </a:ext>
            </a:extLst>
          </p:cNvPr>
          <p:cNvSpPr>
            <a:spLocks noGrp="1"/>
          </p:cNvSpPr>
          <p:nvPr>
            <p:ph type="title"/>
          </p:nvPr>
        </p:nvSpPr>
        <p:spPr/>
        <p:txBody>
          <a:bodyPr/>
          <a:lstStyle/>
          <a:p>
            <a:r>
              <a:rPr kumimoji="1" lang="en-US" altLang="ja-JP" dirty="0"/>
              <a:t>Overview</a:t>
            </a:r>
            <a:endParaRPr kumimoji="1" lang="ja-JP" altLang="en-US" dirty="0"/>
          </a:p>
        </p:txBody>
      </p:sp>
      <p:sp>
        <p:nvSpPr>
          <p:cNvPr id="3" name="コンテンツ プレースホルダー 2">
            <a:extLst>
              <a:ext uri="{FF2B5EF4-FFF2-40B4-BE49-F238E27FC236}">
                <a16:creationId xmlns:a16="http://schemas.microsoft.com/office/drawing/2014/main" xmlns="" id="{BC7A5942-01BB-4D43-BAD5-E266B44CBA80}"/>
              </a:ext>
            </a:extLst>
          </p:cNvPr>
          <p:cNvSpPr>
            <a:spLocks noGrp="1"/>
          </p:cNvSpPr>
          <p:nvPr>
            <p:ph sz="quarter" idx="10"/>
          </p:nvPr>
        </p:nvSpPr>
        <p:spPr/>
        <p:txBody>
          <a:bodyPr>
            <a:normAutofit fontScale="92500"/>
          </a:bodyPr>
          <a:lstStyle/>
          <a:p>
            <a:pPr marL="514350" indent="-514350">
              <a:buFont typeface="+mj-lt"/>
              <a:buAutoNum type="arabicPeriod"/>
            </a:pPr>
            <a:r>
              <a:rPr lang="en-US" altLang="ja-JP" sz="2800" dirty="0">
                <a:solidFill>
                  <a:schemeClr val="bg1">
                    <a:lumMod val="85000"/>
                  </a:schemeClr>
                </a:solidFill>
              </a:rPr>
              <a:t>Basics of AI (Machine Learning)</a:t>
            </a:r>
          </a:p>
          <a:p>
            <a:pPr marL="514350" indent="-514350">
              <a:buFont typeface="+mj-lt"/>
              <a:buAutoNum type="arabicPeriod"/>
            </a:pPr>
            <a:endParaRPr kumimoji="1" lang="en-US" altLang="ja-JP" sz="2800" dirty="0"/>
          </a:p>
          <a:p>
            <a:pPr marL="514350" indent="-514350">
              <a:buFont typeface="+mj-lt"/>
              <a:buAutoNum type="arabicPeriod"/>
            </a:pPr>
            <a:r>
              <a:rPr lang="en-US" altLang="ja-JP" sz="2800" dirty="0"/>
              <a:t>Tips for Protecting AI-Related Invention in Japan</a:t>
            </a:r>
          </a:p>
          <a:p>
            <a:pPr marL="914400" lvl="1" indent="-514350">
              <a:buFont typeface="+mj-lt"/>
              <a:buAutoNum type="romanUcPeriod"/>
            </a:pPr>
            <a:r>
              <a:rPr lang="en-US" altLang="ja-JP" sz="2400" dirty="0"/>
              <a:t>Allowable Claim Category (Subject Matter)</a:t>
            </a:r>
          </a:p>
          <a:p>
            <a:pPr marL="914400" lvl="1" indent="-514350">
              <a:buFont typeface="+mj-lt"/>
              <a:buAutoNum type="romanUcPeriod"/>
            </a:pPr>
            <a:r>
              <a:rPr lang="en-US" altLang="ja-JP" sz="2400" dirty="0">
                <a:solidFill>
                  <a:schemeClr val="bg1">
                    <a:lumMod val="85000"/>
                  </a:schemeClr>
                </a:solidFill>
              </a:rPr>
              <a:t>Claims in Accordance with Business Model</a:t>
            </a:r>
          </a:p>
          <a:p>
            <a:pPr marL="914400" lvl="1" indent="-514350">
              <a:buFont typeface="+mj-lt"/>
              <a:buAutoNum type="romanUcPeriod"/>
            </a:pPr>
            <a:r>
              <a:rPr lang="en-US" altLang="ja-JP" sz="2400" dirty="0">
                <a:solidFill>
                  <a:schemeClr val="bg1">
                    <a:lumMod val="85000"/>
                  </a:schemeClr>
                </a:solidFill>
              </a:rPr>
              <a:t>System Incorporating a Machine Learning Unit as One of the Claim Elements</a:t>
            </a:r>
          </a:p>
          <a:p>
            <a:pPr marL="914400" lvl="1" indent="-514350">
              <a:buFont typeface="+mj-lt"/>
              <a:buAutoNum type="romanUcPeriod"/>
            </a:pPr>
            <a:r>
              <a:rPr lang="en-US" altLang="ja-JP" sz="2400" dirty="0">
                <a:solidFill>
                  <a:schemeClr val="bg1">
                    <a:lumMod val="85000"/>
                  </a:schemeClr>
                </a:solidFill>
              </a:rPr>
              <a:t>Others</a:t>
            </a:r>
          </a:p>
          <a:p>
            <a:pPr marL="514350" indent="-514350">
              <a:buFont typeface="+mj-lt"/>
              <a:buAutoNum type="arabicPeriod"/>
            </a:pPr>
            <a:endParaRPr kumimoji="1" lang="en-US" altLang="ja-JP" sz="2800" dirty="0">
              <a:solidFill>
                <a:schemeClr val="bg1">
                  <a:lumMod val="85000"/>
                </a:schemeClr>
              </a:solidFill>
            </a:endParaRPr>
          </a:p>
          <a:p>
            <a:pPr marL="514350" indent="-514350">
              <a:buFont typeface="+mj-lt"/>
              <a:buAutoNum type="arabicPeriod"/>
            </a:pPr>
            <a:r>
              <a:rPr kumimoji="1" lang="en-US" altLang="ja-JP" sz="2800" dirty="0">
                <a:solidFill>
                  <a:schemeClr val="bg1">
                    <a:lumMod val="85000"/>
                  </a:schemeClr>
                </a:solidFill>
              </a:rPr>
              <a:t>Summary</a:t>
            </a:r>
          </a:p>
        </p:txBody>
      </p:sp>
    </p:spTree>
    <p:extLst>
      <p:ext uri="{BB962C8B-B14F-4D97-AF65-F5344CB8AC3E}">
        <p14:creationId xmlns:p14="http://schemas.microsoft.com/office/powerpoint/2010/main" val="2088485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68CC112-509B-47A8-8B6E-23532E7ED690}"/>
              </a:ext>
            </a:extLst>
          </p:cNvPr>
          <p:cNvSpPr>
            <a:spLocks noGrp="1"/>
          </p:cNvSpPr>
          <p:nvPr>
            <p:ph type="title"/>
          </p:nvPr>
        </p:nvSpPr>
        <p:spPr/>
        <p:txBody>
          <a:bodyPr>
            <a:normAutofit/>
          </a:bodyPr>
          <a:lstStyle/>
          <a:p>
            <a:pPr algn="l"/>
            <a:r>
              <a:rPr lang="en-US" altLang="ja-JP" dirty="0"/>
              <a:t>I</a:t>
            </a:r>
            <a:r>
              <a:rPr kumimoji="1" lang="en-US" altLang="ja-JP" dirty="0"/>
              <a:t>. Allowable Claim Category</a:t>
            </a:r>
            <a:endParaRPr kumimoji="1" lang="ja-JP" altLang="en-US" dirty="0"/>
          </a:p>
        </p:txBody>
      </p:sp>
      <p:sp>
        <p:nvSpPr>
          <p:cNvPr id="3" name="コンテンツ プレースホルダー 2">
            <a:extLst>
              <a:ext uri="{FF2B5EF4-FFF2-40B4-BE49-F238E27FC236}">
                <a16:creationId xmlns:a16="http://schemas.microsoft.com/office/drawing/2014/main" xmlns="" id="{62ADED59-7E15-4D30-A276-B47A93BC8EA2}"/>
              </a:ext>
            </a:extLst>
          </p:cNvPr>
          <p:cNvSpPr>
            <a:spLocks noGrp="1"/>
          </p:cNvSpPr>
          <p:nvPr>
            <p:ph sz="quarter" idx="10"/>
          </p:nvPr>
        </p:nvSpPr>
        <p:spPr>
          <a:xfrm>
            <a:off x="446856" y="1412776"/>
            <a:ext cx="8208912" cy="779466"/>
          </a:xfrm>
        </p:spPr>
        <p:txBody>
          <a:bodyPr>
            <a:normAutofit/>
          </a:bodyPr>
          <a:lstStyle/>
          <a:p>
            <a:r>
              <a:rPr lang="en-US" altLang="ja-JP" sz="2000" dirty="0"/>
              <a:t>For protecting AI inventions, 4 types of claim categories are used in Japan</a:t>
            </a:r>
            <a:endParaRPr kumimoji="1" lang="en-US" altLang="ja-JP" sz="2000" dirty="0"/>
          </a:p>
        </p:txBody>
      </p:sp>
      <p:graphicFrame>
        <p:nvGraphicFramePr>
          <p:cNvPr id="4" name="表 3">
            <a:extLst>
              <a:ext uri="{FF2B5EF4-FFF2-40B4-BE49-F238E27FC236}">
                <a16:creationId xmlns:a16="http://schemas.microsoft.com/office/drawing/2014/main" xmlns="" id="{C92255B4-E576-45C1-A263-D24D1321ED0D}"/>
              </a:ext>
            </a:extLst>
          </p:cNvPr>
          <p:cNvGraphicFramePr>
            <a:graphicFrameLocks noGrp="1"/>
          </p:cNvGraphicFramePr>
          <p:nvPr>
            <p:extLst>
              <p:ext uri="{D42A27DB-BD31-4B8C-83A1-F6EECF244321}">
                <p14:modId xmlns:p14="http://schemas.microsoft.com/office/powerpoint/2010/main" val="1848298403"/>
              </p:ext>
            </p:extLst>
          </p:nvPr>
        </p:nvGraphicFramePr>
        <p:xfrm>
          <a:off x="683568" y="2253558"/>
          <a:ext cx="7776863" cy="3831981"/>
        </p:xfrm>
        <a:graphic>
          <a:graphicData uri="http://schemas.openxmlformats.org/drawingml/2006/table">
            <a:tbl>
              <a:tblPr firstRow="1" bandRow="1">
                <a:tableStyleId>{5940675A-B579-460E-94D1-54222C63F5DA}</a:tableStyleId>
              </a:tblPr>
              <a:tblGrid>
                <a:gridCol w="504056">
                  <a:extLst>
                    <a:ext uri="{9D8B030D-6E8A-4147-A177-3AD203B41FA5}">
                      <a16:colId xmlns:a16="http://schemas.microsoft.com/office/drawing/2014/main" xmlns="" val="3484954051"/>
                    </a:ext>
                  </a:extLst>
                </a:gridCol>
                <a:gridCol w="2952328">
                  <a:extLst>
                    <a:ext uri="{9D8B030D-6E8A-4147-A177-3AD203B41FA5}">
                      <a16:colId xmlns:a16="http://schemas.microsoft.com/office/drawing/2014/main" xmlns="" val="3452474576"/>
                    </a:ext>
                  </a:extLst>
                </a:gridCol>
                <a:gridCol w="4320479">
                  <a:extLst>
                    <a:ext uri="{9D8B030D-6E8A-4147-A177-3AD203B41FA5}">
                      <a16:colId xmlns:a16="http://schemas.microsoft.com/office/drawing/2014/main" xmlns="" val="602270982"/>
                    </a:ext>
                  </a:extLst>
                </a:gridCol>
              </a:tblGrid>
              <a:tr h="514869">
                <a:tc>
                  <a:txBody>
                    <a:bodyPr/>
                    <a:lstStyle/>
                    <a:p>
                      <a:pPr algn="ctr"/>
                      <a:endParaRPr kumimoji="1" lang="ja-JP" altLang="en-US" dirty="0"/>
                    </a:p>
                  </a:txBody>
                  <a:tcPr anchor="ctr">
                    <a:solidFill>
                      <a:schemeClr val="bg1">
                        <a:lumMod val="95000"/>
                      </a:schemeClr>
                    </a:solidFill>
                  </a:tcPr>
                </a:tc>
                <a:tc>
                  <a:txBody>
                    <a:bodyPr/>
                    <a:lstStyle/>
                    <a:p>
                      <a:pPr algn="ctr"/>
                      <a:r>
                        <a:rPr kumimoji="1" lang="en-US" altLang="ja-JP" dirty="0"/>
                        <a:t>Allowable Category</a:t>
                      </a:r>
                      <a:endParaRPr kumimoji="1" lang="ja-JP" altLang="en-US" dirty="0"/>
                    </a:p>
                  </a:txBody>
                  <a:tcPr anchor="ctr">
                    <a:solidFill>
                      <a:schemeClr val="bg1">
                        <a:lumMod val="95000"/>
                      </a:schemeClr>
                    </a:solidFill>
                  </a:tcPr>
                </a:tc>
                <a:tc>
                  <a:txBody>
                    <a:bodyPr/>
                    <a:lstStyle/>
                    <a:p>
                      <a:pPr algn="ctr"/>
                      <a:r>
                        <a:rPr kumimoji="1" lang="en-US" altLang="ja-JP" dirty="0"/>
                        <a:t>Examples</a:t>
                      </a:r>
                      <a:endParaRPr kumimoji="1" lang="ja-JP" altLang="en-US" dirty="0"/>
                    </a:p>
                  </a:txBody>
                  <a:tcPr anchor="ctr">
                    <a:solidFill>
                      <a:schemeClr val="bg1">
                        <a:lumMod val="95000"/>
                      </a:schemeClr>
                    </a:solidFill>
                  </a:tcPr>
                </a:tc>
                <a:extLst>
                  <a:ext uri="{0D108BD9-81ED-4DB2-BD59-A6C34878D82A}">
                    <a16:rowId xmlns:a16="http://schemas.microsoft.com/office/drawing/2014/main" xmlns="" val="3457161961"/>
                  </a:ext>
                </a:extLst>
              </a:tr>
              <a:tr h="568197">
                <a:tc>
                  <a:txBody>
                    <a:bodyPr/>
                    <a:lstStyle/>
                    <a:p>
                      <a:pPr algn="ctr"/>
                      <a:r>
                        <a:rPr kumimoji="1" lang="en-US" altLang="ja-JP" dirty="0"/>
                        <a:t>1</a:t>
                      </a:r>
                      <a:endParaRPr kumimoji="1" lang="ja-JP" altLang="en-US" dirty="0"/>
                    </a:p>
                  </a:txBody>
                  <a:tcPr anchor="ctr"/>
                </a:tc>
                <a:tc>
                  <a:txBody>
                    <a:bodyPr/>
                    <a:lstStyle/>
                    <a:p>
                      <a:r>
                        <a:rPr kumimoji="1" lang="en-US" altLang="ja-JP" sz="1600" b="1" dirty="0"/>
                        <a:t>Product</a:t>
                      </a:r>
                      <a:r>
                        <a:rPr kumimoji="1" lang="en-US" altLang="ja-JP" sz="1600" dirty="0"/>
                        <a:t> (Japanese Patent Law Article 2(3)(</a:t>
                      </a:r>
                      <a:r>
                        <a:rPr kumimoji="1" lang="en-US" altLang="ja-JP" sz="1600" dirty="0" err="1"/>
                        <a:t>i</a:t>
                      </a:r>
                      <a:r>
                        <a:rPr kumimoji="1" lang="en-US" altLang="ja-JP" sz="1600" dirty="0"/>
                        <a:t>))</a:t>
                      </a:r>
                      <a:endParaRPr kumimoji="1" lang="ja-JP" altLang="en-US" sz="1600" dirty="0"/>
                    </a:p>
                  </a:txBody>
                  <a:tcPr anchor="ctr"/>
                </a:tc>
                <a:tc>
                  <a:txBody>
                    <a:bodyPr/>
                    <a:lstStyle/>
                    <a:p>
                      <a:r>
                        <a:rPr kumimoji="1" lang="en-US" altLang="ja-JP" sz="1600" dirty="0"/>
                        <a:t>Apparatus/Device/Server/ System etc. for learning or for utilization of a trained model</a:t>
                      </a:r>
                      <a:endParaRPr kumimoji="1" lang="ja-JP" altLang="en-US" sz="1600" dirty="0"/>
                    </a:p>
                  </a:txBody>
                  <a:tcPr anchor="ctr"/>
                </a:tc>
                <a:extLst>
                  <a:ext uri="{0D108BD9-81ED-4DB2-BD59-A6C34878D82A}">
                    <a16:rowId xmlns:a16="http://schemas.microsoft.com/office/drawing/2014/main" xmlns="" val="73001593"/>
                  </a:ext>
                </a:extLst>
              </a:tr>
              <a:tr h="514869">
                <a:tc>
                  <a:txBody>
                    <a:bodyPr/>
                    <a:lstStyle/>
                    <a:p>
                      <a:pPr algn="ctr"/>
                      <a:r>
                        <a:rPr kumimoji="1" lang="en-US" altLang="ja-JP" dirty="0"/>
                        <a:t>2</a:t>
                      </a:r>
                      <a:endParaRPr kumimoji="1" lang="ja-JP" altLang="en-US" dirty="0"/>
                    </a:p>
                  </a:txBody>
                  <a:tcPr anchor="ctr"/>
                </a:tc>
                <a:tc>
                  <a:txBody>
                    <a:bodyPr/>
                    <a:lstStyle/>
                    <a:p>
                      <a:r>
                        <a:rPr kumimoji="1" lang="en-US" altLang="ja-JP" sz="1600" b="1" dirty="0"/>
                        <a:t>Process</a:t>
                      </a:r>
                      <a:r>
                        <a:rPr kumimoji="1" lang="en-US" altLang="ja-JP" sz="1600" dirty="0"/>
                        <a:t> (J.P.L. Art. 2(3)(ii)(iii))</a:t>
                      </a:r>
                      <a:endParaRPr kumimoji="1" lang="ja-JP" altLang="en-US" sz="1600" dirty="0"/>
                    </a:p>
                  </a:txBody>
                  <a:tcPr anchor="ctr"/>
                </a:tc>
                <a:tc>
                  <a:txBody>
                    <a:bodyPr/>
                    <a:lstStyle/>
                    <a:p>
                      <a:r>
                        <a:rPr kumimoji="1" lang="en-US" altLang="ja-JP" sz="1600" dirty="0"/>
                        <a:t>Method/Process for learning or for utilization of a trained model, etc.</a:t>
                      </a:r>
                      <a:endParaRPr kumimoji="1" lang="ja-JP" altLang="en-US" sz="1600" dirty="0"/>
                    </a:p>
                  </a:txBody>
                  <a:tcPr anchor="ctr"/>
                </a:tc>
                <a:extLst>
                  <a:ext uri="{0D108BD9-81ED-4DB2-BD59-A6C34878D82A}">
                    <a16:rowId xmlns:a16="http://schemas.microsoft.com/office/drawing/2014/main" xmlns="" val="2646283570"/>
                  </a:ext>
                </a:extLst>
              </a:tr>
              <a:tr h="568197">
                <a:tc>
                  <a:txBody>
                    <a:bodyPr/>
                    <a:lstStyle/>
                    <a:p>
                      <a:pPr algn="ctr"/>
                      <a:r>
                        <a:rPr kumimoji="1" lang="en-US" altLang="ja-JP" dirty="0"/>
                        <a:t>3</a:t>
                      </a:r>
                      <a:endParaRPr kumimoji="1" lang="ja-JP" altLang="en-US" dirty="0"/>
                    </a:p>
                  </a:txBody>
                  <a:tcPr anchor="ctr"/>
                </a:tc>
                <a:tc>
                  <a:txBody>
                    <a:bodyPr/>
                    <a:lstStyle/>
                    <a:p>
                      <a:r>
                        <a:rPr kumimoji="1" lang="en-US" altLang="ja-JP" sz="1600" b="1" dirty="0"/>
                        <a:t>Computer Program</a:t>
                      </a:r>
                      <a:r>
                        <a:rPr kumimoji="1" lang="en-US" altLang="ja-JP" sz="1600" dirty="0"/>
                        <a:t> (J.P.L. Art. 2(3)(</a:t>
                      </a:r>
                      <a:r>
                        <a:rPr kumimoji="1" lang="en-US" altLang="ja-JP" sz="1600" dirty="0" err="1"/>
                        <a:t>i</a:t>
                      </a:r>
                      <a:r>
                        <a:rPr kumimoji="1" lang="en-US" altLang="ja-JP" sz="1600" dirty="0"/>
                        <a:t>))</a:t>
                      </a:r>
                      <a:endParaRPr kumimoji="1" lang="ja-JP" altLang="en-US" sz="1600" dirty="0"/>
                    </a:p>
                  </a:txBody>
                  <a:tcPr anchor="ctr"/>
                </a:tc>
                <a:tc>
                  <a:txBody>
                    <a:bodyPr/>
                    <a:lstStyle/>
                    <a:p>
                      <a:r>
                        <a:rPr kumimoji="1" lang="en-US" altLang="ja-JP" sz="1600" dirty="0"/>
                        <a:t>Computer program for learning or for utilization of a trained model, etc.</a:t>
                      </a:r>
                      <a:endParaRPr kumimoji="1" lang="ja-JP" altLang="en-US" sz="1600" dirty="0"/>
                    </a:p>
                  </a:txBody>
                  <a:tcPr anchor="ctr"/>
                </a:tc>
                <a:extLst>
                  <a:ext uri="{0D108BD9-81ED-4DB2-BD59-A6C34878D82A}">
                    <a16:rowId xmlns:a16="http://schemas.microsoft.com/office/drawing/2014/main" xmlns="" val="2471277770"/>
                  </a:ext>
                </a:extLst>
              </a:tr>
              <a:tr h="1579752">
                <a:tc>
                  <a:txBody>
                    <a:bodyPr/>
                    <a:lstStyle/>
                    <a:p>
                      <a:pPr algn="ctr"/>
                      <a:r>
                        <a:rPr kumimoji="1" lang="en-US" altLang="ja-JP" dirty="0"/>
                        <a:t>4</a:t>
                      </a:r>
                      <a:endParaRPr kumimoji="1" lang="ja-JP" altLang="en-US" dirty="0"/>
                    </a:p>
                  </a:txBody>
                  <a:tcPr anchor="ctr"/>
                </a:tc>
                <a:tc>
                  <a:txBody>
                    <a:bodyPr/>
                    <a:lstStyle/>
                    <a:p>
                      <a:r>
                        <a:rPr kumimoji="1" lang="en-US" altLang="ja-JP" sz="1600" b="1" dirty="0"/>
                        <a:t>Information that is to be processed by an electronic computer equivalent to a computer program</a:t>
                      </a:r>
                      <a:r>
                        <a:rPr kumimoji="1" lang="en-US" altLang="ja-JP" sz="1600" dirty="0"/>
                        <a:t> (J.P.L. Art. 2(3)(</a:t>
                      </a:r>
                      <a:r>
                        <a:rPr kumimoji="1" lang="en-US" altLang="ja-JP" sz="1600" dirty="0" err="1"/>
                        <a:t>i</a:t>
                      </a:r>
                      <a:r>
                        <a:rPr kumimoji="1" lang="en-US" altLang="ja-JP" sz="1600" dirty="0"/>
                        <a:t>) and Art. J.P.L. Art. 2(4))</a:t>
                      </a:r>
                      <a:endParaRPr kumimoji="1" lang="ja-JP" altLang="en-US" sz="1600" dirty="0"/>
                    </a:p>
                  </a:txBody>
                  <a:tcPr anchor="ctr"/>
                </a:tc>
                <a:tc>
                  <a:txBody>
                    <a:bodyPr/>
                    <a:lstStyle/>
                    <a:p>
                      <a:r>
                        <a:rPr kumimoji="1" lang="en-US" altLang="ja-JP" sz="1600" dirty="0"/>
                        <a:t>Data structure, trained model, module, library, neural network, support vector machine, etc.  (Examples recited in the Patent Examination Guideline)</a:t>
                      </a:r>
                      <a:endParaRPr kumimoji="1" lang="ja-JP" altLang="en-US" sz="1600" dirty="0"/>
                    </a:p>
                  </a:txBody>
                  <a:tcPr anchor="ctr"/>
                </a:tc>
                <a:extLst>
                  <a:ext uri="{0D108BD9-81ED-4DB2-BD59-A6C34878D82A}">
                    <a16:rowId xmlns:a16="http://schemas.microsoft.com/office/drawing/2014/main" xmlns="" val="8158742"/>
                  </a:ext>
                </a:extLst>
              </a:tr>
            </a:tbl>
          </a:graphicData>
        </a:graphic>
      </p:graphicFrame>
    </p:spTree>
    <p:extLst>
      <p:ext uri="{BB962C8B-B14F-4D97-AF65-F5344CB8AC3E}">
        <p14:creationId xmlns:p14="http://schemas.microsoft.com/office/powerpoint/2010/main" val="1691146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AIPLA-MWI-2018</Template>
  <TotalTime>1628</TotalTime>
  <Words>2150</Words>
  <Application>Microsoft Office PowerPoint</Application>
  <PresentationFormat>画面に合わせる (4:3)</PresentationFormat>
  <Paragraphs>370</Paragraphs>
  <Slides>26</Slides>
  <Notes>0</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Office ​​テーマ</vt:lpstr>
      <vt:lpstr>Protection of AI Inventions in Japan</vt:lpstr>
      <vt:lpstr>Disclaimer</vt:lpstr>
      <vt:lpstr>Overview</vt:lpstr>
      <vt:lpstr>Overview</vt:lpstr>
      <vt:lpstr>1. Basics of AI (Machine Learning)</vt:lpstr>
      <vt:lpstr>1. Basics of AI (Machine Learning)</vt:lpstr>
      <vt:lpstr>1. Basics of AI (Machine Learning)</vt:lpstr>
      <vt:lpstr>Overview</vt:lpstr>
      <vt:lpstr>I. Allowable Claim Category</vt:lpstr>
      <vt:lpstr>I. Allowable Claim Category</vt:lpstr>
      <vt:lpstr>I. Allowable Claim Category</vt:lpstr>
      <vt:lpstr>I. Allowable Claim Category</vt:lpstr>
      <vt:lpstr>Overview</vt:lpstr>
      <vt:lpstr>II. Claims in Accordance with Business Model</vt:lpstr>
      <vt:lpstr>II. Claims in Accordance with Business Model</vt:lpstr>
      <vt:lpstr>II. Claims in Accordance with Business Model</vt:lpstr>
      <vt:lpstr>II. Claims in Accordance with Business Model</vt:lpstr>
      <vt:lpstr>Overview</vt:lpstr>
      <vt:lpstr>III. System Incorporating a Machine Learning Unit       as One of the Claim Elements</vt:lpstr>
      <vt:lpstr>III. System Incorporating a Machine Learning Unit       as One of the Claim Elements</vt:lpstr>
      <vt:lpstr>Overview</vt:lpstr>
      <vt:lpstr>IV. Others</vt:lpstr>
      <vt:lpstr>IV. Others</vt:lpstr>
      <vt:lpstr>Overview</vt:lpstr>
      <vt:lpstr>3. Summary</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of AI-Related Invention in Japan</dc:title>
  <dc:creator>Takeshi Iizuka</dc:creator>
  <cp:lastModifiedBy>Takeshi</cp:lastModifiedBy>
  <cp:revision>87</cp:revision>
  <cp:lastPrinted>2017-12-12T00:49:05Z</cp:lastPrinted>
  <dcterms:created xsi:type="dcterms:W3CDTF">2018-01-03T17:41:23Z</dcterms:created>
  <dcterms:modified xsi:type="dcterms:W3CDTF">2018-01-12T07:18:44Z</dcterms:modified>
</cp:coreProperties>
</file>